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336" r:id="rId3"/>
    <p:sldId id="330" r:id="rId4"/>
    <p:sldId id="331" r:id="rId5"/>
    <p:sldId id="339" r:id="rId6"/>
    <p:sldId id="334" r:id="rId7"/>
    <p:sldId id="335" r:id="rId8"/>
    <p:sldId id="328" r:id="rId9"/>
    <p:sldId id="337" r:id="rId10"/>
    <p:sldId id="359" r:id="rId11"/>
    <p:sldId id="329" r:id="rId12"/>
    <p:sldId id="333" r:id="rId13"/>
    <p:sldId id="338" r:id="rId14"/>
    <p:sldId id="327" r:id="rId15"/>
    <p:sldId id="316" r:id="rId16"/>
    <p:sldId id="317" r:id="rId17"/>
    <p:sldId id="314" r:id="rId18"/>
    <p:sldId id="312" r:id="rId19"/>
    <p:sldId id="305" r:id="rId20"/>
    <p:sldId id="279" r:id="rId21"/>
    <p:sldId id="292"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6" r:id="rId38"/>
    <p:sldId id="355" r:id="rId39"/>
    <p:sldId id="357" r:id="rId40"/>
    <p:sldId id="358" r:id="rId41"/>
    <p:sldId id="360" r:id="rId42"/>
    <p:sldId id="361" r:id="rId43"/>
    <p:sldId id="362" r:id="rId44"/>
    <p:sldId id="363" r:id="rId45"/>
    <p:sldId id="364" r:id="rId46"/>
    <p:sldId id="365" r:id="rId47"/>
    <p:sldId id="366" r:id="rId48"/>
    <p:sldId id="369"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66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6" autoAdjust="0"/>
    <p:restoredTop sz="90091" autoAdjust="0"/>
  </p:normalViewPr>
  <p:slideViewPr>
    <p:cSldViewPr snapToGrid="0" snapToObjects="1">
      <p:cViewPr>
        <p:scale>
          <a:sx n="100" d="100"/>
          <a:sy n="100" d="100"/>
        </p:scale>
        <p:origin x="-1056" y="-23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BA370F-BCAA-4A4C-B293-86BF0F1D2D11}" type="datetimeFigureOut">
              <a:rPr lang="en-US" smtClean="0"/>
              <a:t>19-01-20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A946A3-4C18-CC4B-9D3C-C7E3DD7AAFEE}" type="slidenum">
              <a:rPr lang="en-US" smtClean="0"/>
              <a:t>‹#›</a:t>
            </a:fld>
            <a:endParaRPr lang="en-US"/>
          </a:p>
        </p:txBody>
      </p:sp>
    </p:spTree>
    <p:extLst>
      <p:ext uri="{BB962C8B-B14F-4D97-AF65-F5344CB8AC3E}">
        <p14:creationId xmlns:p14="http://schemas.microsoft.com/office/powerpoint/2010/main" val="36158109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am I here talking about salmon. </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1</a:t>
            </a:fld>
            <a:endParaRPr lang="en-US"/>
          </a:p>
        </p:txBody>
      </p:sp>
    </p:spTree>
    <p:extLst>
      <p:ext uri="{BB962C8B-B14F-4D97-AF65-F5344CB8AC3E}">
        <p14:creationId xmlns:p14="http://schemas.microsoft.com/office/powerpoint/2010/main" val="487049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"Owing to the continued declines in wild salmon abundance, lack of hatchery management reform, and impending climate change, the fate of wild salmon in California are in jeopardy, and extinction in the wild is deemed likely if drastic management actions are not taken."</a:t>
            </a:r>
          </a:p>
          <a:p>
            <a:r>
              <a:rPr lang="en-US" dirty="0" err="1" smtClean="0"/>
              <a:t>Malte</a:t>
            </a:r>
            <a:r>
              <a:rPr lang="en-US" dirty="0" smtClean="0"/>
              <a:t> </a:t>
            </a:r>
            <a:r>
              <a:rPr lang="en-US" dirty="0" err="1" smtClean="0"/>
              <a:t>Willmes,James</a:t>
            </a:r>
            <a:r>
              <a:rPr lang="en-US" dirty="0" smtClean="0"/>
              <a:t> A. Hobbs, Anna M. </a:t>
            </a:r>
            <a:r>
              <a:rPr lang="en-US" dirty="0" err="1" smtClean="0"/>
              <a:t>Sturrock</a:t>
            </a:r>
            <a:r>
              <a:rPr lang="en-US" dirty="0" smtClean="0"/>
              <a:t>, Zachary Bess, Levi S. Lewis, Justin J.G. </a:t>
            </a:r>
            <a:r>
              <a:rPr lang="en-US" dirty="0" err="1" smtClean="0"/>
              <a:t>Glessner</a:t>
            </a:r>
            <a:r>
              <a:rPr lang="en-US" dirty="0" smtClean="0"/>
              <a:t>, Rachel C. Johnson, </a:t>
            </a:r>
            <a:r>
              <a:rPr lang="en-US" dirty="0" err="1" smtClean="0"/>
              <a:t>Ryon</a:t>
            </a:r>
            <a:r>
              <a:rPr lang="en-US" dirty="0" smtClean="0"/>
              <a:t> </a:t>
            </a:r>
            <a:r>
              <a:rPr lang="en-US" dirty="0" err="1" smtClean="0"/>
              <a:t>Kurth</a:t>
            </a:r>
            <a:r>
              <a:rPr lang="en-US" dirty="0" smtClean="0"/>
              <a:t>, Jason </a:t>
            </a:r>
            <a:r>
              <a:rPr lang="en-US" dirty="0" err="1" smtClean="0"/>
              <a:t>Kindoppe</a:t>
            </a:r>
            <a:r>
              <a:rPr lang="en-US" dirty="0" smtClean="0"/>
              <a:t>. 2018. Fishery collapse, recovery, and the cryptic decline of wild salmon on a major California river.</a:t>
            </a:r>
          </a:p>
          <a:p>
            <a:r>
              <a:rPr lang="en-US" dirty="0" smtClean="0"/>
              <a:t>Canadian Journal of Fisheries and Aquatic Sciences. 75(11):1836-1848 https://</a:t>
            </a:r>
            <a:r>
              <a:rPr lang="en-US" dirty="0" err="1" smtClean="0"/>
              <a:t>doi.org</a:t>
            </a:r>
            <a:r>
              <a:rPr lang="en-US" dirty="0" smtClean="0"/>
              <a:t>/10.1139/cjfas-2017-0273</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27</a:t>
            </a:fld>
            <a:endParaRPr lang="en-US"/>
          </a:p>
        </p:txBody>
      </p:sp>
    </p:spTree>
    <p:extLst>
      <p:ext uri="{BB962C8B-B14F-4D97-AF65-F5344CB8AC3E}">
        <p14:creationId xmlns:p14="http://schemas.microsoft.com/office/powerpoint/2010/main" val="1950372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/commons/7/75/Don_Quixote_6.jpg</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28</a:t>
            </a:fld>
            <a:endParaRPr lang="en-US"/>
          </a:p>
        </p:txBody>
      </p:sp>
    </p:spTree>
    <p:extLst>
      <p:ext uri="{BB962C8B-B14F-4D97-AF65-F5344CB8AC3E}">
        <p14:creationId xmlns:p14="http://schemas.microsoft.com/office/powerpoint/2010/main" val="2454845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Schematic map of the Yukon River Chinook salmon population dynamics model. Red boxes identify model stages and gray boxes describe stage transitions or removals from the system. Numbers in parenthesis reference model equations described in the text. It should be noted that red boxes describing model stages are meant to generally reflect model structure and spatial orientation, but do not reference the exact location of Chinook salmon at any given time.</a:t>
            </a:r>
            <a:br>
              <a:rPr lang="en-US" dirty="0" smtClean="0"/>
            </a:br>
            <a:r>
              <a:rPr lang="en-US" dirty="0" smtClean="0"/>
              <a:t>Curry J. Cunningham  Peter A. H. </a:t>
            </a:r>
            <a:r>
              <a:rPr lang="en-US" dirty="0" err="1" smtClean="0"/>
              <a:t>Westley</a:t>
            </a:r>
            <a:r>
              <a:rPr lang="en-US" dirty="0" smtClean="0"/>
              <a:t>  Milo D. </a:t>
            </a:r>
            <a:r>
              <a:rPr lang="en-US" dirty="0" err="1" smtClean="0"/>
              <a:t>Adkison</a:t>
            </a:r>
            <a:r>
              <a:rPr lang="en-US" dirty="0" smtClean="0"/>
              <a:t>.</a:t>
            </a:r>
            <a:r>
              <a:rPr lang="en-US" baseline="0" dirty="0" smtClean="0"/>
              <a:t> 2018. </a:t>
            </a:r>
            <a:r>
              <a:rPr lang="en-US" dirty="0" smtClean="0"/>
              <a:t>Signals of large scale climate drivers, hatchery enhancement, and marine factors in Yukon River Chinook salmon survival revealed with a Bayesian life history model. Global Change Biology 24(9):4399-4416.</a:t>
            </a:r>
            <a:r>
              <a:rPr lang="en-US" baseline="0" dirty="0" smtClean="0"/>
              <a:t> </a:t>
            </a:r>
            <a:r>
              <a:rPr lang="en-US" dirty="0" smtClean="0"/>
              <a:t>https://</a:t>
            </a:r>
            <a:r>
              <a:rPr lang="en-US" dirty="0" err="1" smtClean="0"/>
              <a:t>doi.org</a:t>
            </a:r>
            <a:r>
              <a:rPr lang="en-US" dirty="0" smtClean="0"/>
              <a:t>/10.1111/gcb.14315</a:t>
            </a:r>
          </a:p>
        </p:txBody>
      </p:sp>
      <p:sp>
        <p:nvSpPr>
          <p:cNvPr id="4" name="Slide Number Placeholder 3"/>
          <p:cNvSpPr>
            <a:spLocks noGrp="1"/>
          </p:cNvSpPr>
          <p:nvPr>
            <p:ph type="sldNum" sz="quarter" idx="10"/>
          </p:nvPr>
        </p:nvSpPr>
        <p:spPr/>
        <p:txBody>
          <a:bodyPr/>
          <a:lstStyle/>
          <a:p>
            <a:fld id="{18A946A3-4C18-CC4B-9D3C-C7E3DD7AAFEE}" type="slidenum">
              <a:rPr lang="en-US" smtClean="0"/>
              <a:t>30</a:t>
            </a:fld>
            <a:endParaRPr lang="en-US"/>
          </a:p>
        </p:txBody>
      </p:sp>
    </p:spTree>
    <p:extLst>
      <p:ext uri="{BB962C8B-B14F-4D97-AF65-F5344CB8AC3E}">
        <p14:creationId xmlns:p14="http://schemas.microsoft.com/office/powerpoint/2010/main" val="2359635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Mantua, Crozier, Reed, Schindler, and </a:t>
            </a:r>
            <a:r>
              <a:rPr lang="en-US" dirty="0" err="1" smtClean="0"/>
              <a:t>Waples</a:t>
            </a:r>
            <a:r>
              <a:rPr lang="en-US" dirty="0" smtClean="0"/>
              <a:t> (2015) that, “the impacts of future climate warming on Pacific salmon will be mixed, and context dependent”. While our results suggest increased survival with local and regional scale climate warming, it is critical to remember that: (a) these relationships only represent the range of data observed historically and may not fully capture potential nonlinear responses to temperature regimes outside the range of past observations, (b) temperature effects at other points in the lifecycle may have different effects on survival, (c) future climate change will alter aspects of marine and freshwater environments other than temperature, and changes in other habitat variables may have negative impacts, (d) climate‐mediated northward shifts in the distribution of marine species (</a:t>
            </a:r>
            <a:r>
              <a:rPr lang="en-US" dirty="0" err="1" smtClean="0"/>
              <a:t>Pinsky</a:t>
            </a:r>
            <a:r>
              <a:rPr lang="en-US" dirty="0" smtClean="0"/>
              <a:t>, Worm, Fogarty, Sarmiento, &amp; Levin, 2013; Thorson, </a:t>
            </a:r>
            <a:r>
              <a:rPr lang="en-US" dirty="0" err="1" smtClean="0"/>
              <a:t>Pinsky</a:t>
            </a:r>
            <a:r>
              <a:rPr lang="en-US" dirty="0" smtClean="0"/>
              <a:t>, &amp; Ward, 2016) may result in increased predation risk to juvenile and adult Chinook salmon, and (e) temperature may only be a proxy for the actual driver of survival variation.</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31</a:t>
            </a:fld>
            <a:endParaRPr lang="en-US"/>
          </a:p>
        </p:txBody>
      </p:sp>
    </p:spTree>
    <p:extLst>
      <p:ext uri="{BB962C8B-B14F-4D97-AF65-F5344CB8AC3E}">
        <p14:creationId xmlns:p14="http://schemas.microsoft.com/office/powerpoint/2010/main" val="514894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Kurt Freytag</a:t>
            </a:r>
          </a:p>
          <a:p>
            <a:r>
              <a:rPr lang="en-US" dirty="0" smtClean="0"/>
              <a:t>Dir. Product Management, Cloud @ Neo4j</a:t>
            </a:r>
          </a:p>
          <a:p>
            <a:r>
              <a:rPr lang="en-US" dirty="0" smtClean="0"/>
              <a:t>+1 (415) 636-6095</a:t>
            </a:r>
          </a:p>
          <a:p>
            <a:endParaRPr lang="en-US" dirty="0" smtClean="0"/>
          </a:p>
          <a:p>
            <a:r>
              <a:rPr lang="en-US" dirty="0" smtClean="0"/>
              <a:t>https://console.neo4j.io/#databases</a:t>
            </a:r>
          </a:p>
          <a:p>
            <a:r>
              <a:rPr lang="en-US" dirty="0" smtClean="0"/>
              <a:t>I named the </a:t>
            </a:r>
            <a:r>
              <a:rPr lang="en-US" dirty="0" err="1" smtClean="0"/>
              <a:t>db</a:t>
            </a:r>
            <a:r>
              <a:rPr lang="en-US" dirty="0" smtClean="0"/>
              <a:t>  ISDL</a:t>
            </a:r>
          </a:p>
          <a:p>
            <a:r>
              <a:rPr lang="en-US" dirty="0" smtClean="0"/>
              <a:t>accessed with  ECLm6Xyr1gh1oVN7J3kKpWvf0g0zULjHOn4dWQ_jhGg</a:t>
            </a:r>
          </a:p>
          <a:p>
            <a:r>
              <a:rPr lang="en-US" dirty="0" smtClean="0"/>
              <a:t>https://873e3db9.databases.neo4j.io/browser/</a:t>
            </a:r>
          </a:p>
          <a:p>
            <a:endParaRPr lang="en-US" dirty="0" smtClean="0"/>
          </a:p>
          <a:p>
            <a:r>
              <a:rPr lang="en-US" dirty="0" smtClean="0"/>
              <a:t>Reading https://neo4j.com/docs/operations-manual/3.4/authentication-authorization/native-user-role-management/</a:t>
            </a:r>
          </a:p>
          <a:p>
            <a:r>
              <a:rPr lang="en-US" dirty="0" smtClean="0"/>
              <a:t>hmm, hmm, ...</a:t>
            </a:r>
          </a:p>
          <a:p>
            <a:r>
              <a:rPr lang="en-US" dirty="0" smtClean="0"/>
              <a:t>CALL </a:t>
            </a:r>
            <a:r>
              <a:rPr lang="en-US" dirty="0" err="1" smtClean="0"/>
              <a:t>dbms.security.createUser</a:t>
            </a:r>
            <a:r>
              <a:rPr lang="en-US" dirty="0" smtClean="0"/>
              <a:t>('</a:t>
            </a:r>
            <a:r>
              <a:rPr lang="en-US" dirty="0" err="1" smtClean="0"/>
              <a:t>JohnSong</a:t>
            </a:r>
            <a:r>
              <a:rPr lang="en-US" dirty="0" smtClean="0"/>
              <a:t>', 'lkjh0987', true) </a:t>
            </a:r>
          </a:p>
          <a:p>
            <a:r>
              <a:rPr lang="en-US" dirty="0" smtClean="0"/>
              <a:t>CALL </a:t>
            </a:r>
            <a:r>
              <a:rPr lang="en-US" dirty="0" err="1" smtClean="0"/>
              <a:t>dbms.security.addRoleToUser</a:t>
            </a:r>
            <a:r>
              <a:rPr lang="en-US" dirty="0" smtClean="0"/>
              <a:t>('admin', '</a:t>
            </a:r>
            <a:r>
              <a:rPr lang="en-US" dirty="0" err="1" smtClean="0"/>
              <a:t>JohnSong</a:t>
            </a:r>
            <a:r>
              <a:rPr lang="en-US" dirty="0" smtClean="0"/>
              <a:t>’) </a:t>
            </a:r>
          </a:p>
          <a:p>
            <a:r>
              <a:rPr lang="en-US" dirty="0" smtClean="0"/>
              <a:t>Seems to have worked.  Very proud of myself.  </a:t>
            </a:r>
          </a:p>
          <a:p>
            <a:r>
              <a:rPr lang="en-US" dirty="0" smtClean="0"/>
              <a:t>Please take a look. </a:t>
            </a:r>
          </a:p>
          <a:p>
            <a:endParaRPr lang="en-US" dirty="0" smtClean="0"/>
          </a:p>
          <a:p>
            <a:r>
              <a:rPr lang="en-US" dirty="0" smtClean="0"/>
              <a:t>Noticed in license terms this expires in 6 months. Better than 3 days. Avoid pumpkin  ~2019-May-15</a:t>
            </a:r>
          </a:p>
          <a:p>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32</a:t>
            </a:fld>
            <a:endParaRPr lang="en-US"/>
          </a:p>
        </p:txBody>
      </p:sp>
    </p:spTree>
    <p:extLst>
      <p:ext uri="{BB962C8B-B14F-4D97-AF65-F5344CB8AC3E}">
        <p14:creationId xmlns:p14="http://schemas.microsoft.com/office/powerpoint/2010/main" val="3398626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33</a:t>
            </a:fld>
            <a:endParaRPr lang="en-US"/>
          </a:p>
        </p:txBody>
      </p:sp>
    </p:spTree>
    <p:extLst>
      <p:ext uri="{BB962C8B-B14F-4D97-AF65-F5344CB8AC3E}">
        <p14:creationId xmlns:p14="http://schemas.microsoft.com/office/powerpoint/2010/main" val="1083859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Charles Darwin notes</a:t>
            </a:r>
            <a:r>
              <a:rPr lang="en-US" baseline="0" dirty="0" smtClean="0"/>
              <a:t> during voyage of the Beagle. He used a graph to discover phylogeny and evolution. Note he is looking at the path between species A and species B which is 7 links away. </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34</a:t>
            </a:fld>
            <a:endParaRPr lang="en-US"/>
          </a:p>
        </p:txBody>
      </p:sp>
    </p:spTree>
    <p:extLst>
      <p:ext uri="{BB962C8B-B14F-4D97-AF65-F5344CB8AC3E}">
        <p14:creationId xmlns:p14="http://schemas.microsoft.com/office/powerpoint/2010/main" val="2136237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Pacific Northwest National Laboratory and Advanced Telemetry Systems,</a:t>
            </a:r>
            <a:r>
              <a:rPr lang="en-CA" sz="1200" kern="1200" baseline="0" dirty="0" smtClean="0">
                <a:solidFill>
                  <a:schemeClr val="tx1"/>
                </a:solidFill>
                <a:effectLst/>
                <a:latin typeface="+mn-lt"/>
                <a:ea typeface="+mn-ea"/>
                <a:cs typeface="+mn-cs"/>
              </a:rPr>
              <a:t> Inc.</a:t>
            </a:r>
          </a:p>
          <a:p>
            <a:pPr marL="0" marR="0" indent="0" algn="l" defTabSz="4572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The Juvenile Salmon Acoustic Telemetry System (JSATS) and its advanced decoder software that can track fish passage through dams and beyond, and also monitor fish </a:t>
            </a:r>
            <a:r>
              <a:rPr lang="en-CA" sz="1200" kern="1200" dirty="0" err="1" smtClean="0">
                <a:solidFill>
                  <a:schemeClr val="tx1"/>
                </a:solidFill>
                <a:effectLst/>
                <a:latin typeface="+mn-lt"/>
                <a:ea typeface="+mn-ea"/>
                <a:cs typeface="+mn-cs"/>
              </a:rPr>
              <a:t>behavior</a:t>
            </a:r>
            <a:r>
              <a:rPr lang="en-CA" sz="1200" kern="1200" dirty="0" smtClean="0">
                <a:solidFill>
                  <a:schemeClr val="tx1"/>
                </a:solidFill>
                <a:effectLst/>
                <a:latin typeface="+mn-lt"/>
                <a:ea typeface="+mn-ea"/>
                <a:cs typeface="+mn-cs"/>
              </a:rPr>
              <a:t>. PNNL developed the JSATS transmitters and battery to be so small it can be injected into young fish — eliminating the need to surgically implant a tag, which puts extra stress on a fish. The JSATS includes the smallest acoustic transmitters in the world. PNNL has also recently developed an even smaller tag technology that allows for research on the tiniest fish including juvenile eel and lamprey. "This new acoustic fish tag meets the Army Corps of Engineers' JSATS specifications and weighs less than one one-hundredth of an ounce," said </a:t>
            </a:r>
            <a:r>
              <a:rPr lang="en-CA" sz="1200" kern="1200" dirty="0" err="1" smtClean="0">
                <a:solidFill>
                  <a:schemeClr val="tx1"/>
                </a:solidFill>
                <a:effectLst/>
                <a:latin typeface="+mn-lt"/>
                <a:ea typeface="+mn-ea"/>
                <a:cs typeface="+mn-cs"/>
              </a:rPr>
              <a:t>Kuechle</a:t>
            </a:r>
            <a:r>
              <a:rPr lang="en-CA" sz="1200" kern="1200" dirty="0" smtClean="0">
                <a:solidFill>
                  <a:schemeClr val="tx1"/>
                </a:solidFill>
                <a:effectLst/>
                <a:latin typeface="+mn-lt"/>
                <a:ea typeface="+mn-ea"/>
                <a:cs typeface="+mn-cs"/>
              </a:rPr>
              <a:t>. "The JSATS technology is complementary to our long history offering innovative and cost-effective wildlife tracking products and we're proud to have supplied the devices to the Army Corps this year for an important study on the lower Snake River."</a:t>
            </a:r>
          </a:p>
          <a:p>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40</a:t>
            </a:fld>
            <a:endParaRPr lang="en-US"/>
          </a:p>
        </p:txBody>
      </p:sp>
    </p:spTree>
    <p:extLst>
      <p:ext uri="{BB962C8B-B14F-4D97-AF65-F5344CB8AC3E}">
        <p14:creationId xmlns:p14="http://schemas.microsoft.com/office/powerpoint/2010/main" val="2279829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John Song. https://</a:t>
            </a:r>
            <a:r>
              <a:rPr lang="en-US" dirty="0" err="1" smtClean="0"/>
              <a:t>www.lucidchart.com</a:t>
            </a:r>
            <a:r>
              <a:rPr lang="en-US" dirty="0" smtClean="0"/>
              <a:t>/documents/edit/a9313e34-f6ca-4730-a17b-b591e0d7a725/0  </a:t>
            </a:r>
          </a:p>
          <a:p>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41</a:t>
            </a:fld>
            <a:endParaRPr lang="en-US"/>
          </a:p>
        </p:txBody>
      </p:sp>
    </p:spTree>
    <p:extLst>
      <p:ext uri="{BB962C8B-B14F-4D97-AF65-F5344CB8AC3E}">
        <p14:creationId xmlns:p14="http://schemas.microsoft.com/office/powerpoint/2010/main" val="1599605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www.lucidchart.com</a:t>
            </a:r>
            <a:r>
              <a:rPr lang="en-US" dirty="0" smtClean="0"/>
              <a:t>/documents/edit/a9313e34-f6ca-4730-a17b-b591e0d7a725/0</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42</a:t>
            </a:fld>
            <a:endParaRPr lang="en-US"/>
          </a:p>
        </p:txBody>
      </p:sp>
    </p:spTree>
    <p:extLst>
      <p:ext uri="{BB962C8B-B14F-4D97-AF65-F5344CB8AC3E}">
        <p14:creationId xmlns:p14="http://schemas.microsoft.com/office/powerpoint/2010/main" val="10353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www.theguardian.com</a:t>
            </a:r>
            <a:r>
              <a:rPr lang="en-US" dirty="0" smtClean="0"/>
              <a:t>/environment/2018/may/21/human-race-just-001-of-all-life-but-has-destroyed-over-80-of-wild-mammals-study</a:t>
            </a:r>
          </a:p>
          <a:p>
            <a:r>
              <a:rPr lang="en-US" dirty="0" smtClean="0"/>
              <a:t>https://c402277.ssl.cf1.rackcdn.com/publications/1187/files/original/LPR2018_Full_Report_Spreads.pdf</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2</a:t>
            </a:fld>
            <a:endParaRPr lang="en-US"/>
          </a:p>
        </p:txBody>
      </p:sp>
    </p:spTree>
    <p:extLst>
      <p:ext uri="{BB962C8B-B14F-4D97-AF65-F5344CB8AC3E}">
        <p14:creationId xmlns:p14="http://schemas.microsoft.com/office/powerpoint/2010/main" val="466949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John Song. https://</a:t>
            </a:r>
            <a:r>
              <a:rPr lang="en-US" dirty="0" err="1" smtClean="0"/>
              <a:t>www.lucidchart.com</a:t>
            </a:r>
            <a:r>
              <a:rPr lang="en-US" dirty="0" smtClean="0"/>
              <a:t>/documents/edit/a9313e34-f6ca-4730-a17b-b591e0d7a725/0</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18A946A3-4C18-CC4B-9D3C-C7E3DD7AAFEE}" type="slidenum">
              <a:rPr lang="en-US" smtClean="0"/>
              <a:t>43</a:t>
            </a:fld>
            <a:endParaRPr lang="en-US"/>
          </a:p>
        </p:txBody>
      </p:sp>
    </p:spTree>
    <p:extLst>
      <p:ext uri="{BB962C8B-B14F-4D97-AF65-F5344CB8AC3E}">
        <p14:creationId xmlns:p14="http://schemas.microsoft.com/office/powerpoint/2010/main" val="3920928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MICE 2.png Fig.2</a:t>
            </a:r>
            <a:r>
              <a:rPr lang="en-US" baseline="0" dirty="0" smtClean="0"/>
              <a:t> Overview of a “Models of Intermediate Complexity for Ecosystem assessments” (MICE)</a:t>
            </a:r>
          </a:p>
          <a:p>
            <a:r>
              <a:rPr lang="en-US" baseline="0" dirty="0" smtClean="0"/>
              <a:t>Grey area is about fishing mortality (D).</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44</a:t>
            </a:fld>
            <a:endParaRPr lang="en-US"/>
          </a:p>
        </p:txBody>
      </p:sp>
    </p:spTree>
    <p:extLst>
      <p:ext uri="{BB962C8B-B14F-4D97-AF65-F5344CB8AC3E}">
        <p14:creationId xmlns:p14="http://schemas.microsoft.com/office/powerpoint/2010/main" val="596064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 Architecture</a:t>
            </a:r>
          </a:p>
          <a:p>
            <a:r>
              <a:rPr lang="en-US" dirty="0" smtClean="0"/>
              <a:t>The people</a:t>
            </a:r>
            <a:r>
              <a:rPr lang="en-US" baseline="0" dirty="0" smtClean="0"/>
              <a:t>, processes, and technology of designing, implementing, and applying the intellectual infrastructure of organizations.</a:t>
            </a:r>
          </a:p>
          <a:p>
            <a:r>
              <a:rPr lang="en-US" baseline="0" dirty="0" smtClean="0"/>
              <a:t>Intellectual Infrastructure</a:t>
            </a:r>
          </a:p>
          <a:p>
            <a:r>
              <a:rPr lang="en-US" baseline="0" dirty="0" smtClean="0"/>
              <a:t>The set of activities to create, capture, organize, analyze, visualize, present, and use the information of the information age.</a:t>
            </a:r>
          </a:p>
          <a:p>
            <a:r>
              <a:rPr lang="en-US" baseline="0" dirty="0" smtClean="0"/>
              <a:t>Information  + Context </a:t>
            </a:r>
            <a:r>
              <a:rPr lang="mr-IN" baseline="0" dirty="0" smtClean="0"/>
              <a:t>–</a:t>
            </a:r>
            <a:r>
              <a:rPr lang="en-US" baseline="0" dirty="0" smtClean="0"/>
              <a:t> Knowledge</a:t>
            </a:r>
          </a:p>
          <a:p>
            <a:r>
              <a:rPr lang="en-US" baseline="0" dirty="0" smtClean="0"/>
              <a:t>Knowledge Management + Informatics + Data Science = Knowledge Architecture</a:t>
            </a:r>
          </a:p>
          <a:p>
            <a:r>
              <a:rPr lang="en-US" baseline="0" dirty="0" smtClean="0"/>
              <a:t>KM without Informatics is empty: Strategy Only</a:t>
            </a:r>
          </a:p>
          <a:p>
            <a:r>
              <a:rPr lang="en-US" baseline="0" dirty="0" smtClean="0"/>
              <a:t>Informatics without KM is blind: IT only</a:t>
            </a:r>
          </a:p>
          <a:p>
            <a:r>
              <a:rPr lang="en-US" baseline="0" dirty="0" smtClean="0"/>
              <a:t>Data Science transforms your data into knowledge</a:t>
            </a:r>
          </a:p>
          <a:p>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45</a:t>
            </a:fld>
            <a:endParaRPr lang="en-US"/>
          </a:p>
        </p:txBody>
      </p:sp>
    </p:spTree>
    <p:extLst>
      <p:ext uri="{BB962C8B-B14F-4D97-AF65-F5344CB8AC3E}">
        <p14:creationId xmlns:p14="http://schemas.microsoft.com/office/powerpoint/2010/main" val="1043293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 https://</a:t>
            </a:r>
            <a:r>
              <a:rPr lang="en-US" dirty="0" err="1" smtClean="0"/>
              <a:t>www.theguardian.com</a:t>
            </a:r>
            <a:r>
              <a:rPr lang="en-US" dirty="0" smtClean="0"/>
              <a:t>/environment/2018/may/21/human-race-just-001-of-all-life-but-has-destroyed-over-80-of-wild-mammals-study</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3</a:t>
            </a:fld>
            <a:endParaRPr lang="en-US"/>
          </a:p>
        </p:txBody>
      </p:sp>
    </p:spTree>
    <p:extLst>
      <p:ext uri="{BB962C8B-B14F-4D97-AF65-F5344CB8AC3E}">
        <p14:creationId xmlns:p14="http://schemas.microsoft.com/office/powerpoint/2010/main" val="46694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more than ever, we recognize that sustainable ecosystem management depends strongly on the acquisition and use of integrated systems of knowledge that continuously replace outmoded techniques as our understanding evolves.</a:t>
            </a:r>
            <a:r>
              <a:rPr lang="en-US" baseline="0" dirty="0" smtClean="0"/>
              <a:t> </a:t>
            </a:r>
            <a:r>
              <a:rPr lang="en-US" dirty="0" smtClean="0"/>
              <a:t>Unobstructed knowledge flow between science (often considered the arena of the “experts”) and management (similarly seen as the domain of “decision makers”) is particularly important in times of significant change, such as policy reform and implementation." </a:t>
            </a:r>
          </a:p>
          <a:p>
            <a:r>
              <a:rPr lang="en-US" sz="1600" baseline="0" dirty="0" smtClean="0">
                <a:solidFill>
                  <a:schemeClr val="bg1"/>
                </a:solidFill>
              </a:rPr>
              <a:t>Roux, D. J., K. H. Rogers, H. C. Biggs, P. J. Ashton and A. Sergeant. 2006. </a:t>
            </a:r>
            <a:r>
              <a:rPr lang="en-US" sz="1600" i="1" baseline="0" dirty="0" smtClean="0">
                <a:solidFill>
                  <a:schemeClr val="bg1"/>
                </a:solidFill>
              </a:rPr>
              <a:t>Bridging the science– management divide: moving from unidirectional </a:t>
            </a:r>
            <a:br>
              <a:rPr lang="en-US" sz="1600" i="1" baseline="0" dirty="0" smtClean="0">
                <a:solidFill>
                  <a:schemeClr val="bg1"/>
                </a:solidFill>
              </a:rPr>
            </a:br>
            <a:r>
              <a:rPr lang="en-US" sz="1600" i="1" baseline="0" dirty="0" smtClean="0">
                <a:solidFill>
                  <a:schemeClr val="bg1"/>
                </a:solidFill>
              </a:rPr>
              <a:t>knowledge transfer to knowledge interfacing and sharing.</a:t>
            </a:r>
            <a:r>
              <a:rPr lang="en-US" sz="1600" baseline="0" dirty="0" smtClean="0">
                <a:solidFill>
                  <a:schemeClr val="bg1"/>
                </a:solidFill>
              </a:rPr>
              <a:t> </a:t>
            </a:r>
            <a:r>
              <a:rPr lang="en-US" sz="1600" i="0" baseline="0" dirty="0" smtClean="0">
                <a:solidFill>
                  <a:schemeClr val="bg1"/>
                </a:solidFill>
              </a:rPr>
              <a:t>Ecology and Society </a:t>
            </a:r>
            <a:r>
              <a:rPr lang="en-US" sz="1600" b="1" baseline="0" dirty="0" smtClean="0">
                <a:solidFill>
                  <a:schemeClr val="bg1"/>
                </a:solidFill>
              </a:rPr>
              <a:t>11</a:t>
            </a:r>
            <a:r>
              <a:rPr lang="en-US" sz="1600" baseline="0" dirty="0" smtClean="0">
                <a:solidFill>
                  <a:schemeClr val="bg1"/>
                </a:solidFill>
              </a:rPr>
              <a:t>:4. http://</a:t>
            </a:r>
            <a:r>
              <a:rPr lang="en-US" sz="1600" baseline="0" dirty="0" err="1" smtClean="0">
                <a:solidFill>
                  <a:schemeClr val="bg1"/>
                </a:solidFill>
              </a:rPr>
              <a:t>www.ecologyandsociety.org</a:t>
            </a:r>
            <a:endParaRPr lang="en-US" sz="1600" baseline="0" dirty="0" smtClean="0"/>
          </a:p>
        </p:txBody>
      </p:sp>
      <p:sp>
        <p:nvSpPr>
          <p:cNvPr id="4" name="Slide Number Placeholder 3"/>
          <p:cNvSpPr>
            <a:spLocks noGrp="1"/>
          </p:cNvSpPr>
          <p:nvPr>
            <p:ph type="sldNum" sz="quarter" idx="10"/>
          </p:nvPr>
        </p:nvSpPr>
        <p:spPr/>
        <p:txBody>
          <a:bodyPr/>
          <a:lstStyle/>
          <a:p>
            <a:fld id="{18A946A3-4C18-CC4B-9D3C-C7E3DD7AAFEE}" type="slidenum">
              <a:rPr lang="en-US" smtClean="0"/>
              <a:t>8</a:t>
            </a:fld>
            <a:endParaRPr lang="en-US"/>
          </a:p>
        </p:txBody>
      </p:sp>
    </p:spTree>
    <p:extLst>
      <p:ext uri="{BB962C8B-B14F-4D97-AF65-F5344CB8AC3E}">
        <p14:creationId xmlns:p14="http://schemas.microsoft.com/office/powerpoint/2010/main" val="230272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other studies you go as far as other have gone before you, and there is nothing more to know; but in a scientific pursuit there is continual food for discovery and wonder.”</a:t>
            </a:r>
          </a:p>
          <a:p>
            <a:r>
              <a:rPr lang="en-US" dirty="0" smtClean="0"/>
              <a:t>“How many things are we upon the brink of discovering if cowardice or carelessness did not restrain our inquiries?” [scientific</a:t>
            </a:r>
            <a:r>
              <a:rPr lang="en-US" baseline="0" dirty="0" smtClean="0"/>
              <a:t> sins?] </a:t>
            </a:r>
            <a:endParaRPr lang="en-US" dirty="0" smtClean="0"/>
          </a:p>
          <a:p>
            <a:r>
              <a:rPr lang="en-US" dirty="0" smtClean="0"/>
              <a:t>― Mary Wollstonecraft Shelley. 1818. _Frankenstein; Or, The Modern Prometheus._   (written at age 18)</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10</a:t>
            </a:fld>
            <a:endParaRPr lang="en-US"/>
          </a:p>
        </p:txBody>
      </p:sp>
    </p:spTree>
    <p:extLst>
      <p:ext uri="{BB962C8B-B14F-4D97-AF65-F5344CB8AC3E}">
        <p14:creationId xmlns:p14="http://schemas.microsoft.com/office/powerpoint/2010/main" val="3007945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chemeClr val="bg1"/>
                </a:solidFill>
              </a:rPr>
              <a:t>Roux, D. J., K. H. Rogers, H. C. Biggs, P. J. Ashton and A. Sergeant. 2006.  </a:t>
            </a:r>
            <a:r>
              <a:rPr lang="en-US" sz="1200" i="1" baseline="0" dirty="0" smtClean="0">
                <a:solidFill>
                  <a:schemeClr val="bg1"/>
                </a:solidFill>
              </a:rPr>
              <a:t>Bridging the science– management divide: moving from unidirectional  knowledge transfer to knowledge interfacing and sharing.</a:t>
            </a:r>
            <a:r>
              <a:rPr lang="en-US" sz="1200" baseline="0" dirty="0" smtClean="0">
                <a:solidFill>
                  <a:schemeClr val="bg1"/>
                </a:solidFill>
              </a:rPr>
              <a:t> </a:t>
            </a:r>
            <a:r>
              <a:rPr lang="en-US" sz="1200" i="0" baseline="0" dirty="0" smtClean="0">
                <a:solidFill>
                  <a:schemeClr val="bg1"/>
                </a:solidFill>
              </a:rPr>
              <a:t>Ecology and Society </a:t>
            </a:r>
            <a:r>
              <a:rPr lang="en-US" sz="1200" b="1" baseline="0" dirty="0" smtClean="0">
                <a:solidFill>
                  <a:schemeClr val="bg1"/>
                </a:solidFill>
              </a:rPr>
              <a:t>11</a:t>
            </a:r>
            <a:r>
              <a:rPr lang="en-US" sz="1200" baseline="0" dirty="0" smtClean="0">
                <a:solidFill>
                  <a:schemeClr val="bg1"/>
                </a:solidFill>
              </a:rPr>
              <a:t>:4. http://</a:t>
            </a:r>
            <a:r>
              <a:rPr lang="en-US" sz="1200" baseline="0" dirty="0" err="1" smtClean="0">
                <a:solidFill>
                  <a:schemeClr val="bg1"/>
                </a:solidFill>
              </a:rPr>
              <a:t>www.ecologyandsociety.org</a:t>
            </a:r>
            <a:r>
              <a:rPr lang="en-US" sz="1200" baseline="0" dirty="0" smtClean="0">
                <a:solidFill>
                  <a:schemeClr val="bg1"/>
                </a:solidFill>
              </a:rPr>
              <a:t>/vol11/iss1/art4/</a:t>
            </a:r>
          </a:p>
          <a:p>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11</a:t>
            </a:fld>
            <a:endParaRPr lang="en-US"/>
          </a:p>
        </p:txBody>
      </p:sp>
    </p:spTree>
    <p:extLst>
      <p:ext uri="{BB962C8B-B14F-4D97-AF65-F5344CB8AC3E}">
        <p14:creationId xmlns:p14="http://schemas.microsoft.com/office/powerpoint/2010/main" val="726205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 exceptionally large and elaborate Gothic cathedral on the main square of Milan, the </a:t>
            </a:r>
            <a:r>
              <a:rPr lang="en-US" dirty="0" err="1" smtClean="0"/>
              <a:t>Duomo</a:t>
            </a:r>
            <a:r>
              <a:rPr lang="en-US" dirty="0" smtClean="0"/>
              <a:t> di Milano is one of the most famous buildings in Europe. It is one of the largest Gothic cathedrals in the world. Construction began in 1386 under Archbishop Antonio da </a:t>
            </a:r>
            <a:r>
              <a:rPr lang="en-US" dirty="0" err="1" smtClean="0"/>
              <a:t>Saluzzo</a:t>
            </a:r>
            <a:r>
              <a:rPr lang="en-US" dirty="0" smtClean="0"/>
              <a:t> in a Late Gothic style more typically French than Italian. It took five centuries to complete the famous cathedral.</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22</a:t>
            </a:fld>
            <a:endParaRPr lang="en-US"/>
          </a:p>
        </p:txBody>
      </p:sp>
    </p:spTree>
    <p:extLst>
      <p:ext uri="{BB962C8B-B14F-4D97-AF65-F5344CB8AC3E}">
        <p14:creationId xmlns:p14="http://schemas.microsoft.com/office/powerpoint/2010/main" val="1565140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Paradigm_shift</a:t>
            </a:r>
            <a:r>
              <a:rPr lang="en-US" dirty="0" smtClean="0"/>
              <a:t>   </a:t>
            </a:r>
            <a:r>
              <a:rPr lang="en-US" dirty="0" err="1" smtClean="0"/>
              <a:t>Kunh</a:t>
            </a:r>
            <a:r>
              <a:rPr lang="en-US" dirty="0" smtClean="0"/>
              <a:t> 1962 The</a:t>
            </a:r>
            <a:r>
              <a:rPr lang="en-US" baseline="0" dirty="0" smtClean="0"/>
              <a:t> Structure of Scientific Revolutions.  Also Kant 1787 A critique of Pure Reason.</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23</a:t>
            </a:fld>
            <a:endParaRPr lang="en-US"/>
          </a:p>
        </p:txBody>
      </p:sp>
    </p:spTree>
    <p:extLst>
      <p:ext uri="{BB962C8B-B14F-4D97-AF65-F5344CB8AC3E}">
        <p14:creationId xmlns:p14="http://schemas.microsoft.com/office/powerpoint/2010/main" val="73131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Nicholas Burnett, Daniel Ramos-Espinoza, and Douglas Braun. 2016. Bridge River Project Water Use Plan</a:t>
            </a:r>
          </a:p>
          <a:p>
            <a:r>
              <a:rPr lang="en-US" dirty="0" smtClean="0"/>
              <a:t>Lower Bridge River Adult Salmon and Steelhead Enumeration, Implementation Year 4, Study Period: April 1 2015 to March 31 2016.</a:t>
            </a:r>
          </a:p>
          <a:p>
            <a:r>
              <a:rPr lang="en-US" dirty="0" smtClean="0"/>
              <a:t>BC Hydro Report, reference: BRGMON-3.  </a:t>
            </a:r>
            <a:r>
              <a:rPr lang="en-US" dirty="0" err="1" smtClean="0"/>
              <a:t>InStream</a:t>
            </a:r>
            <a:r>
              <a:rPr lang="en-US" dirty="0" smtClean="0"/>
              <a:t> Fisheries Research Inc., 215 – 2323 Boundary Road, Vancouver, BC, V5M 4V8.</a:t>
            </a:r>
            <a:endParaRPr lang="en-US" dirty="0"/>
          </a:p>
        </p:txBody>
      </p:sp>
      <p:sp>
        <p:nvSpPr>
          <p:cNvPr id="4" name="Slide Number Placeholder 3"/>
          <p:cNvSpPr>
            <a:spLocks noGrp="1"/>
          </p:cNvSpPr>
          <p:nvPr>
            <p:ph type="sldNum" sz="quarter" idx="10"/>
          </p:nvPr>
        </p:nvSpPr>
        <p:spPr/>
        <p:txBody>
          <a:bodyPr/>
          <a:lstStyle/>
          <a:p>
            <a:fld id="{18A946A3-4C18-CC4B-9D3C-C7E3DD7AAFEE}" type="slidenum">
              <a:rPr lang="en-US" smtClean="0"/>
              <a:t>24</a:t>
            </a:fld>
            <a:endParaRPr lang="en-US"/>
          </a:p>
        </p:txBody>
      </p:sp>
    </p:spTree>
    <p:extLst>
      <p:ext uri="{BB962C8B-B14F-4D97-AF65-F5344CB8AC3E}">
        <p14:creationId xmlns:p14="http://schemas.microsoft.com/office/powerpoint/2010/main" val="2298267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0" i="0">
                <a:latin typeface="Helvetica Neue Light"/>
                <a:cs typeface="Helvetica Neue Light"/>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solidFill>
                <a:latin typeface="Helvetica Neue Light"/>
                <a:cs typeface="Helvetica Neu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a:xfrm>
            <a:off x="8621082" y="6483357"/>
            <a:ext cx="499035" cy="365125"/>
          </a:xfrm>
          <a:prstGeom prst="rect">
            <a:avLst/>
          </a:prstGeom>
        </p:spPr>
        <p:txBody>
          <a:bodyPr/>
          <a:lstStyle/>
          <a:p>
            <a:fld id="{3DD38911-D33D-EE45-A2C0-3D4B2BBA94CC}" type="slidenum">
              <a:rPr lang="en-US" smtClean="0"/>
              <a:t>‹#›</a:t>
            </a:fld>
            <a:endParaRPr lang="en-US"/>
          </a:p>
        </p:txBody>
      </p:sp>
    </p:spTree>
    <p:extLst>
      <p:ext uri="{BB962C8B-B14F-4D97-AF65-F5344CB8AC3E}">
        <p14:creationId xmlns:p14="http://schemas.microsoft.com/office/powerpoint/2010/main" val="2908730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5678F4D-D3FB-714F-883F-87661AA61AEE}" type="datetimeFigureOut">
              <a:rPr lang="en-US" smtClean="0"/>
              <a:t>19-01-20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21082" y="6483357"/>
            <a:ext cx="499035" cy="365125"/>
          </a:xfrm>
          <a:prstGeom prst="rect">
            <a:avLst/>
          </a:prstGeom>
        </p:spPr>
        <p:txBody>
          <a:bodyPr/>
          <a:lstStyle/>
          <a:p>
            <a:fld id="{3DD38911-D33D-EE45-A2C0-3D4B2BBA94CC}" type="slidenum">
              <a:rPr lang="en-US" smtClean="0"/>
              <a:t>‹#›</a:t>
            </a:fld>
            <a:endParaRPr lang="en-US"/>
          </a:p>
        </p:txBody>
      </p:sp>
    </p:spTree>
    <p:extLst>
      <p:ext uri="{BB962C8B-B14F-4D97-AF65-F5344CB8AC3E}">
        <p14:creationId xmlns:p14="http://schemas.microsoft.com/office/powerpoint/2010/main" val="76707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5678F4D-D3FB-714F-883F-87661AA61AEE}" type="datetimeFigureOut">
              <a:rPr lang="en-US" smtClean="0"/>
              <a:t>19-01-20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21082" y="6483357"/>
            <a:ext cx="499035" cy="365125"/>
          </a:xfrm>
          <a:prstGeom prst="rect">
            <a:avLst/>
          </a:prstGeom>
        </p:spPr>
        <p:txBody>
          <a:bodyPr/>
          <a:lstStyle/>
          <a:p>
            <a:fld id="{3DD38911-D33D-EE45-A2C0-3D4B2BBA94CC}" type="slidenum">
              <a:rPr lang="en-US" smtClean="0"/>
              <a:t>‹#›</a:t>
            </a:fld>
            <a:endParaRPr lang="en-US"/>
          </a:p>
        </p:txBody>
      </p:sp>
    </p:spTree>
    <p:extLst>
      <p:ext uri="{BB962C8B-B14F-4D97-AF65-F5344CB8AC3E}">
        <p14:creationId xmlns:p14="http://schemas.microsoft.com/office/powerpoint/2010/main" val="2933189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a:cs typeface="Helvetica Neue Ligh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0" indent="0">
              <a:buFontTx/>
              <a:buNone/>
              <a:defRPr b="0" i="0">
                <a:latin typeface="Helvetica Neue Light"/>
                <a:cs typeface="Helvetica Neue Light"/>
              </a:defRPr>
            </a:lvl1pPr>
            <a:lvl2pPr marL="742950" indent="-285750">
              <a:buSzPct val="100000"/>
              <a:buFont typeface="Arial"/>
              <a:buChar char="•"/>
              <a:defRPr b="0" i="0">
                <a:latin typeface="Helvetica Neue Light"/>
                <a:cs typeface="Helvetica Neue Light"/>
              </a:defRPr>
            </a:lvl2pPr>
            <a:lvl3pPr>
              <a:defRPr b="0" i="0">
                <a:latin typeface="Helvetica Neue Light"/>
                <a:cs typeface="Helvetica Neue Light"/>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4244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5678F4D-D3FB-714F-883F-87661AA61AEE}" type="datetimeFigureOut">
              <a:rPr lang="en-US" smtClean="0"/>
              <a:t>19-01-20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21082" y="6483357"/>
            <a:ext cx="499035" cy="365125"/>
          </a:xfrm>
          <a:prstGeom prst="rect">
            <a:avLst/>
          </a:prstGeom>
        </p:spPr>
        <p:txBody>
          <a:bodyPr/>
          <a:lstStyle/>
          <a:p>
            <a:fld id="{3DD38911-D33D-EE45-A2C0-3D4B2BBA94CC}" type="slidenum">
              <a:rPr lang="en-US" smtClean="0"/>
              <a:t>‹#›</a:t>
            </a:fld>
            <a:endParaRPr lang="en-US"/>
          </a:p>
        </p:txBody>
      </p:sp>
    </p:spTree>
    <p:extLst>
      <p:ext uri="{BB962C8B-B14F-4D97-AF65-F5344CB8AC3E}">
        <p14:creationId xmlns:p14="http://schemas.microsoft.com/office/powerpoint/2010/main" val="244527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5678F4D-D3FB-714F-883F-87661AA61AEE}" type="datetimeFigureOut">
              <a:rPr lang="en-US" smtClean="0"/>
              <a:t>19-01-20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21082" y="6483357"/>
            <a:ext cx="499035" cy="365125"/>
          </a:xfrm>
          <a:prstGeom prst="rect">
            <a:avLst/>
          </a:prstGeom>
        </p:spPr>
        <p:txBody>
          <a:bodyPr/>
          <a:lstStyle/>
          <a:p>
            <a:fld id="{3DD38911-D33D-EE45-A2C0-3D4B2BBA94CC}" type="slidenum">
              <a:rPr lang="en-US" smtClean="0"/>
              <a:t>‹#›</a:t>
            </a:fld>
            <a:endParaRPr lang="en-US"/>
          </a:p>
        </p:txBody>
      </p:sp>
    </p:spTree>
    <p:extLst>
      <p:ext uri="{BB962C8B-B14F-4D97-AF65-F5344CB8AC3E}">
        <p14:creationId xmlns:p14="http://schemas.microsoft.com/office/powerpoint/2010/main" val="1634807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5678F4D-D3FB-714F-883F-87661AA61AEE}" type="datetimeFigureOut">
              <a:rPr lang="en-US" smtClean="0"/>
              <a:t>19-01-20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21082" y="6483357"/>
            <a:ext cx="499035" cy="365125"/>
          </a:xfrm>
          <a:prstGeom prst="rect">
            <a:avLst/>
          </a:prstGeom>
        </p:spPr>
        <p:txBody>
          <a:bodyPr/>
          <a:lstStyle/>
          <a:p>
            <a:fld id="{3DD38911-D33D-EE45-A2C0-3D4B2BBA94CC}" type="slidenum">
              <a:rPr lang="en-US" smtClean="0"/>
              <a:t>‹#›</a:t>
            </a:fld>
            <a:endParaRPr lang="en-US"/>
          </a:p>
        </p:txBody>
      </p:sp>
    </p:spTree>
    <p:extLst>
      <p:ext uri="{BB962C8B-B14F-4D97-AF65-F5344CB8AC3E}">
        <p14:creationId xmlns:p14="http://schemas.microsoft.com/office/powerpoint/2010/main" val="3554549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Helvetica Neue"/>
                <a:cs typeface="Helvetica Neue"/>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5678F4D-D3FB-714F-883F-87661AA61AEE}" type="datetimeFigureOut">
              <a:rPr lang="en-US" smtClean="0"/>
              <a:t>19-01-20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21082" y="6483357"/>
            <a:ext cx="499035" cy="365125"/>
          </a:xfrm>
          <a:prstGeom prst="rect">
            <a:avLst/>
          </a:prstGeom>
        </p:spPr>
        <p:txBody>
          <a:bodyPr/>
          <a:lstStyle/>
          <a:p>
            <a:fld id="{3DD38911-D33D-EE45-A2C0-3D4B2BBA94CC}" type="slidenum">
              <a:rPr lang="en-US" smtClean="0"/>
              <a:t>‹#›</a:t>
            </a:fld>
            <a:endParaRPr lang="en-US"/>
          </a:p>
        </p:txBody>
      </p:sp>
    </p:spTree>
    <p:extLst>
      <p:ext uri="{BB962C8B-B14F-4D97-AF65-F5344CB8AC3E}">
        <p14:creationId xmlns:p14="http://schemas.microsoft.com/office/powerpoint/2010/main" val="346194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5678F4D-D3FB-714F-883F-87661AA61AEE}" type="datetimeFigureOut">
              <a:rPr lang="en-US" smtClean="0"/>
              <a:t>19-01-20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21082" y="6483357"/>
            <a:ext cx="499035" cy="365125"/>
          </a:xfrm>
          <a:prstGeom prst="rect">
            <a:avLst/>
          </a:prstGeom>
        </p:spPr>
        <p:txBody>
          <a:bodyPr/>
          <a:lstStyle/>
          <a:p>
            <a:fld id="{3DD38911-D33D-EE45-A2C0-3D4B2BBA94CC}" type="slidenum">
              <a:rPr lang="en-US" smtClean="0"/>
              <a:t>‹#›</a:t>
            </a:fld>
            <a:endParaRPr lang="en-US"/>
          </a:p>
        </p:txBody>
      </p:sp>
    </p:spTree>
    <p:extLst>
      <p:ext uri="{BB962C8B-B14F-4D97-AF65-F5344CB8AC3E}">
        <p14:creationId xmlns:p14="http://schemas.microsoft.com/office/powerpoint/2010/main" val="232145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5678F4D-D3FB-714F-883F-87661AA61AEE}" type="datetimeFigureOut">
              <a:rPr lang="en-US" smtClean="0"/>
              <a:t>19-01-20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21082" y="6483357"/>
            <a:ext cx="499035" cy="365125"/>
          </a:xfrm>
          <a:prstGeom prst="rect">
            <a:avLst/>
          </a:prstGeom>
        </p:spPr>
        <p:txBody>
          <a:bodyPr/>
          <a:lstStyle/>
          <a:p>
            <a:fld id="{3DD38911-D33D-EE45-A2C0-3D4B2BBA94CC}" type="slidenum">
              <a:rPr lang="en-US" smtClean="0"/>
              <a:t>‹#›</a:t>
            </a:fld>
            <a:endParaRPr lang="en-US"/>
          </a:p>
        </p:txBody>
      </p:sp>
    </p:spTree>
    <p:extLst>
      <p:ext uri="{BB962C8B-B14F-4D97-AF65-F5344CB8AC3E}">
        <p14:creationId xmlns:p14="http://schemas.microsoft.com/office/powerpoint/2010/main" val="103745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5678F4D-D3FB-714F-883F-87661AA61AEE}" type="datetimeFigureOut">
              <a:rPr lang="en-US" smtClean="0"/>
              <a:t>19-01-20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21082" y="6483357"/>
            <a:ext cx="499035" cy="365125"/>
          </a:xfrm>
          <a:prstGeom prst="rect">
            <a:avLst/>
          </a:prstGeom>
        </p:spPr>
        <p:txBody>
          <a:bodyPr/>
          <a:lstStyle/>
          <a:p>
            <a:fld id="{3DD38911-D33D-EE45-A2C0-3D4B2BBA94CC}" type="slidenum">
              <a:rPr lang="en-US" smtClean="0"/>
              <a:t>‹#›</a:t>
            </a:fld>
            <a:endParaRPr lang="en-US"/>
          </a:p>
        </p:txBody>
      </p:sp>
    </p:spTree>
    <p:extLst>
      <p:ext uri="{BB962C8B-B14F-4D97-AF65-F5344CB8AC3E}">
        <p14:creationId xmlns:p14="http://schemas.microsoft.com/office/powerpoint/2010/main" val="38863817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1999"/>
            <a:ext cx="8604084" cy="845907"/>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199" y="1325042"/>
            <a:ext cx="8686801" cy="540595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164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4000" kern="1200" cap="small">
          <a:solidFill>
            <a:schemeClr val="bg1"/>
          </a:solidFill>
          <a:latin typeface="+mj-lt"/>
          <a:ea typeface="+mj-ea"/>
          <a:cs typeface="+mj-cs"/>
        </a:defRPr>
      </a:lvl1pPr>
    </p:titleStyle>
    <p:bodyStyle>
      <a:lvl1pPr marL="0" indent="0" algn="l" defTabSz="457200" rtl="0" eaLnBrk="1" latinLnBrk="0" hangingPunct="1">
        <a:spcBef>
          <a:spcPct val="20000"/>
        </a:spcBef>
        <a:buFontTx/>
        <a:buNone/>
        <a:defRPr sz="3200" kern="1200">
          <a:solidFill>
            <a:schemeClr val="bg1"/>
          </a:solidFill>
          <a:latin typeface="+mn-lt"/>
          <a:ea typeface="+mn-ea"/>
          <a:cs typeface="+mn-cs"/>
        </a:defRPr>
      </a:lvl1pPr>
      <a:lvl2pPr marL="742950" indent="-285750" algn="l" defTabSz="457200" rtl="0" eaLnBrk="1" latinLnBrk="0" hangingPunct="1">
        <a:spcBef>
          <a:spcPct val="20000"/>
        </a:spcBef>
        <a:buSzPct val="100000"/>
        <a:buFontTx/>
        <a:buBlip>
          <a:blip r:embed="rId13"/>
        </a:buBlip>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 Id="rId3" Type="http://schemas.openxmlformats.org/officeDocument/2006/relationships/image" Target="../media/image2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9887" y="150465"/>
            <a:ext cx="5200986" cy="3861666"/>
          </a:xfrm>
        </p:spPr>
        <p:txBody>
          <a:bodyPr>
            <a:normAutofit/>
          </a:bodyPr>
          <a:lstStyle/>
          <a:p>
            <a:r>
              <a:rPr lang="en-US" sz="6000" dirty="0" smtClean="0"/>
              <a:t>International</a:t>
            </a:r>
            <a:br>
              <a:rPr lang="en-US" sz="6000" dirty="0" smtClean="0"/>
            </a:br>
            <a:r>
              <a:rPr lang="en-US" sz="6000" dirty="0" smtClean="0"/>
              <a:t>Salmon Data </a:t>
            </a:r>
            <a:br>
              <a:rPr lang="en-US" sz="6000" dirty="0" smtClean="0"/>
            </a:br>
            <a:r>
              <a:rPr lang="en-US" sz="6000" dirty="0" smtClean="0"/>
              <a:t>Laboratory</a:t>
            </a:r>
            <a:endParaRPr lang="en-US" sz="6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4286" y="2026574"/>
            <a:ext cx="2146152" cy="1430768"/>
          </a:xfrm>
          <a:prstGeom prst="rect">
            <a:avLst/>
          </a:prstGeom>
        </p:spPr>
      </p:pic>
      <p:pic>
        <p:nvPicPr>
          <p:cNvPr id="10" name="Picture 9"/>
          <p:cNvPicPr>
            <a:picLocks noChangeAspect="1"/>
          </p:cNvPicPr>
          <p:nvPr/>
        </p:nvPicPr>
        <p:blipFill>
          <a:blip r:embed="rId4"/>
          <a:stretch>
            <a:fillRect/>
          </a:stretch>
        </p:blipFill>
        <p:spPr>
          <a:xfrm>
            <a:off x="6931575" y="913559"/>
            <a:ext cx="2195410" cy="1000131"/>
          </a:xfrm>
          <a:prstGeom prst="rect">
            <a:avLst/>
          </a:prstGeom>
        </p:spPr>
      </p:pic>
      <p:sp>
        <p:nvSpPr>
          <p:cNvPr id="3" name="TextBox 2"/>
          <p:cNvSpPr txBox="1"/>
          <p:nvPr/>
        </p:nvSpPr>
        <p:spPr>
          <a:xfrm>
            <a:off x="5230916" y="5053663"/>
            <a:ext cx="3537747" cy="1569660"/>
          </a:xfrm>
          <a:prstGeom prst="rect">
            <a:avLst/>
          </a:prstGeom>
          <a:noFill/>
        </p:spPr>
        <p:txBody>
          <a:bodyPr wrap="none" rtlCol="0">
            <a:spAutoFit/>
          </a:bodyPr>
          <a:lstStyle/>
          <a:p>
            <a:r>
              <a:rPr lang="en-US" sz="2400" dirty="0" smtClean="0">
                <a:solidFill>
                  <a:srgbClr val="FFFFFF"/>
                </a:solidFill>
              </a:rPr>
              <a:t>Scott Akenhead</a:t>
            </a:r>
          </a:p>
          <a:p>
            <a:r>
              <a:rPr lang="en-US" sz="2400" dirty="0" smtClean="0">
                <a:solidFill>
                  <a:srgbClr val="FFFFFF"/>
                </a:solidFill>
              </a:rPr>
              <a:t>Pacific Biological Station</a:t>
            </a:r>
            <a:br>
              <a:rPr lang="en-US" sz="2400" dirty="0" smtClean="0">
                <a:solidFill>
                  <a:srgbClr val="FFFFFF"/>
                </a:solidFill>
              </a:rPr>
            </a:br>
            <a:r>
              <a:rPr lang="en-US" sz="2400" dirty="0" smtClean="0">
                <a:solidFill>
                  <a:srgbClr val="FFFFFF"/>
                </a:solidFill>
              </a:rPr>
              <a:t>scott@s4s.com</a:t>
            </a:r>
            <a:br>
              <a:rPr lang="en-US" sz="2400" dirty="0" smtClean="0">
                <a:solidFill>
                  <a:srgbClr val="FFFFFF"/>
                </a:solidFill>
              </a:rPr>
            </a:br>
            <a:r>
              <a:rPr lang="en-US" sz="2400" dirty="0" smtClean="0">
                <a:solidFill>
                  <a:srgbClr val="FFFFFF"/>
                </a:solidFill>
              </a:rPr>
              <a:t>1.250.210.4410</a:t>
            </a:r>
          </a:p>
        </p:txBody>
      </p:sp>
      <p:sp>
        <p:nvSpPr>
          <p:cNvPr id="6" name="TextBox 5"/>
          <p:cNvSpPr txBox="1"/>
          <p:nvPr/>
        </p:nvSpPr>
        <p:spPr>
          <a:xfrm>
            <a:off x="530519" y="5053663"/>
            <a:ext cx="2245627" cy="1200328"/>
          </a:xfrm>
          <a:prstGeom prst="rect">
            <a:avLst/>
          </a:prstGeom>
          <a:noFill/>
        </p:spPr>
        <p:txBody>
          <a:bodyPr wrap="none" rtlCol="0">
            <a:spAutoFit/>
          </a:bodyPr>
          <a:lstStyle/>
          <a:p>
            <a:r>
              <a:rPr lang="en-US" sz="2400" dirty="0" smtClean="0">
                <a:solidFill>
                  <a:srgbClr val="FFFFFF"/>
                </a:solidFill>
              </a:rPr>
              <a:t>First Workshop</a:t>
            </a:r>
            <a:br>
              <a:rPr lang="en-US" sz="2400" dirty="0" smtClean="0">
                <a:solidFill>
                  <a:srgbClr val="FFFFFF"/>
                </a:solidFill>
              </a:rPr>
            </a:br>
            <a:r>
              <a:rPr lang="en-US" sz="2400" dirty="0" smtClean="0">
                <a:solidFill>
                  <a:srgbClr val="FFFFFF"/>
                </a:solidFill>
              </a:rPr>
              <a:t>Vancouver</a:t>
            </a:r>
            <a:br>
              <a:rPr lang="en-US" sz="2400" dirty="0" smtClean="0">
                <a:solidFill>
                  <a:srgbClr val="FFFFFF"/>
                </a:solidFill>
              </a:rPr>
            </a:br>
            <a:r>
              <a:rPr lang="en-US" sz="2400" dirty="0" smtClean="0">
                <a:solidFill>
                  <a:srgbClr val="FFFFFF"/>
                </a:solidFill>
              </a:rPr>
              <a:t>2019-01-25</a:t>
            </a:r>
          </a:p>
        </p:txBody>
      </p:sp>
    </p:spTree>
    <p:extLst>
      <p:ext uri="{BB962C8B-B14F-4D97-AF65-F5344CB8AC3E}">
        <p14:creationId xmlns:p14="http://schemas.microsoft.com/office/powerpoint/2010/main" val="244895593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1729" y="523869"/>
            <a:ext cx="8839204" cy="5693866"/>
          </a:xfrm>
          <a:prstGeom prst="rect">
            <a:avLst/>
          </a:prstGeom>
        </p:spPr>
        <p:txBody>
          <a:bodyPr wrap="square">
            <a:spAutoFit/>
          </a:bodyPr>
          <a:lstStyle/>
          <a:p>
            <a:r>
              <a:rPr lang="en-US" sz="3000" dirty="0">
                <a:solidFill>
                  <a:srgbClr val="FFFFFF"/>
                </a:solidFill>
              </a:rPr>
              <a:t>“In other </a:t>
            </a:r>
            <a:r>
              <a:rPr lang="en-US" sz="3000" dirty="0" smtClean="0">
                <a:solidFill>
                  <a:srgbClr val="FFFFFF"/>
                </a:solidFill>
              </a:rPr>
              <a:t>studies </a:t>
            </a:r>
            <a:r>
              <a:rPr lang="en-US" sz="3000" dirty="0">
                <a:solidFill>
                  <a:srgbClr val="FFFFFF"/>
                </a:solidFill>
              </a:rPr>
              <a:t>you go as far as other have gone before you, and there is nothing more to know</a:t>
            </a:r>
            <a:r>
              <a:rPr lang="en-US" sz="3000" dirty="0" smtClean="0">
                <a:solidFill>
                  <a:srgbClr val="FFFFFF"/>
                </a:solidFill>
              </a:rPr>
              <a:t>;</a:t>
            </a:r>
            <a:br>
              <a:rPr lang="en-US" sz="3000" dirty="0" smtClean="0">
                <a:solidFill>
                  <a:srgbClr val="FFFFFF"/>
                </a:solidFill>
              </a:rPr>
            </a:br>
            <a:r>
              <a:rPr lang="en-US" sz="3000" dirty="0" smtClean="0">
                <a:solidFill>
                  <a:srgbClr val="FFFFFF"/>
                </a:solidFill>
              </a:rPr>
              <a:t>but </a:t>
            </a:r>
            <a:r>
              <a:rPr lang="en-US" sz="3000" dirty="0">
                <a:solidFill>
                  <a:srgbClr val="FFFFFF"/>
                </a:solidFill>
              </a:rPr>
              <a:t>in a scientific pursuit there is continual food for discovery and wonder.”</a:t>
            </a:r>
          </a:p>
          <a:p>
            <a:endParaRPr lang="en-US" sz="3000" dirty="0">
              <a:solidFill>
                <a:srgbClr val="FFFFFF"/>
              </a:solidFill>
            </a:endParaRPr>
          </a:p>
          <a:p>
            <a:r>
              <a:rPr lang="en-US" sz="3000" dirty="0">
                <a:solidFill>
                  <a:srgbClr val="FFFFFF"/>
                </a:solidFill>
              </a:rPr>
              <a:t>“How many things are we upon the brink of discovering if cowardice or carelessness did not restrain our inquiries?”</a:t>
            </a:r>
          </a:p>
          <a:p>
            <a:endParaRPr lang="en-US" sz="3200" dirty="0">
              <a:solidFill>
                <a:srgbClr val="FFFFFF"/>
              </a:solidFill>
            </a:endParaRPr>
          </a:p>
          <a:p>
            <a:r>
              <a:rPr lang="en-US" sz="3200" dirty="0">
                <a:solidFill>
                  <a:srgbClr val="FFFFFF"/>
                </a:solidFill>
              </a:rPr>
              <a:t>― </a:t>
            </a:r>
            <a:r>
              <a:rPr lang="en-US" sz="2800" dirty="0">
                <a:solidFill>
                  <a:srgbClr val="FFFFFF"/>
                </a:solidFill>
              </a:rPr>
              <a:t>Mary Wollstonecraft Shelley. 1818.</a:t>
            </a:r>
            <a:r>
              <a:rPr lang="en-US" sz="2800" i="1" dirty="0">
                <a:solidFill>
                  <a:srgbClr val="FFFFFF"/>
                </a:solidFill>
              </a:rPr>
              <a:t> </a:t>
            </a:r>
            <a:r>
              <a:rPr lang="en-US" sz="2800" i="1" dirty="0" smtClean="0">
                <a:solidFill>
                  <a:srgbClr val="FFFFFF"/>
                </a:solidFill>
              </a:rPr>
              <a:t/>
            </a:r>
            <a:br>
              <a:rPr lang="en-US" sz="2800" i="1" dirty="0" smtClean="0">
                <a:solidFill>
                  <a:srgbClr val="FFFFFF"/>
                </a:solidFill>
              </a:rPr>
            </a:br>
            <a:r>
              <a:rPr lang="en-US" sz="2800" i="1" dirty="0" smtClean="0">
                <a:solidFill>
                  <a:srgbClr val="FFFFFF"/>
                </a:solidFill>
              </a:rPr>
              <a:t>     Frankenstein</a:t>
            </a:r>
            <a:r>
              <a:rPr lang="en-US" sz="2800" i="1" dirty="0">
                <a:solidFill>
                  <a:srgbClr val="FFFFFF"/>
                </a:solidFill>
              </a:rPr>
              <a:t>; Or, The Modern Prometheus</a:t>
            </a:r>
            <a:r>
              <a:rPr lang="en-US" sz="2800" i="1" dirty="0" smtClean="0">
                <a:solidFill>
                  <a:srgbClr val="FFFFFF"/>
                </a:solidFill>
              </a:rPr>
              <a:t>.</a:t>
            </a:r>
            <a:r>
              <a:rPr lang="en-US" sz="2800" dirty="0" smtClean="0">
                <a:solidFill>
                  <a:srgbClr val="FFFFFF"/>
                </a:solidFill>
              </a:rPr>
              <a:t/>
            </a:r>
            <a:br>
              <a:rPr lang="en-US" sz="2800" dirty="0" smtClean="0">
                <a:solidFill>
                  <a:srgbClr val="FFFFFF"/>
                </a:solidFill>
              </a:rPr>
            </a:br>
            <a:r>
              <a:rPr lang="en-US" sz="2800" dirty="0" smtClean="0">
                <a:solidFill>
                  <a:srgbClr val="FFFFFF"/>
                </a:solidFill>
              </a:rPr>
              <a:t>     </a:t>
            </a:r>
            <a:r>
              <a:rPr lang="en-US" sz="2800" dirty="0">
                <a:solidFill>
                  <a:srgbClr val="FFFFFF"/>
                </a:solidFill>
              </a:rPr>
              <a:t>(written at age 18</a:t>
            </a:r>
            <a:r>
              <a:rPr lang="en-US" sz="3200" dirty="0">
                <a:solidFill>
                  <a:srgbClr val="FFFFFF"/>
                </a:solidFill>
              </a:rPr>
              <a:t>)</a:t>
            </a:r>
          </a:p>
        </p:txBody>
      </p:sp>
    </p:spTree>
    <p:extLst>
      <p:ext uri="{BB962C8B-B14F-4D97-AF65-F5344CB8AC3E}">
        <p14:creationId xmlns:p14="http://schemas.microsoft.com/office/powerpoint/2010/main" val="4037480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999"/>
            <a:ext cx="9061284" cy="845907"/>
          </a:xfrm>
        </p:spPr>
        <p:txBody>
          <a:bodyPr/>
          <a:lstStyle/>
          <a:p>
            <a:pPr algn="ctr"/>
            <a:r>
              <a:rPr lang="en-US" dirty="0" smtClean="0"/>
              <a:t>Knowledge Growth</a:t>
            </a:r>
            <a:endParaRPr lang="en-US" dirty="0"/>
          </a:p>
        </p:txBody>
      </p:sp>
      <p:pic>
        <p:nvPicPr>
          <p:cNvPr id="4" name="Picture 3"/>
          <p:cNvPicPr>
            <a:picLocks noChangeAspect="1"/>
          </p:cNvPicPr>
          <p:nvPr/>
        </p:nvPicPr>
        <p:blipFill rotWithShape="1">
          <a:blip r:embed="rId3"/>
          <a:srcRect t="13531"/>
          <a:stretch/>
        </p:blipFill>
        <p:spPr>
          <a:xfrm>
            <a:off x="270932" y="1083733"/>
            <a:ext cx="8608665" cy="4936609"/>
          </a:xfrm>
          <a:prstGeom prst="rect">
            <a:avLst/>
          </a:prstGeom>
        </p:spPr>
      </p:pic>
      <p:sp>
        <p:nvSpPr>
          <p:cNvPr id="5" name="Rectangle 4"/>
          <p:cNvSpPr/>
          <p:nvPr/>
        </p:nvSpPr>
        <p:spPr>
          <a:xfrm>
            <a:off x="4810139" y="6296383"/>
            <a:ext cx="4333861" cy="584776"/>
          </a:xfrm>
          <a:prstGeom prst="rect">
            <a:avLst/>
          </a:prstGeom>
        </p:spPr>
        <p:txBody>
          <a:bodyPr wrap="square">
            <a:spAutoFit/>
          </a:bodyPr>
          <a:lstStyle/>
          <a:p>
            <a:r>
              <a:rPr lang="en-US" sz="1200" baseline="30000" dirty="0">
                <a:solidFill>
                  <a:schemeClr val="bg1"/>
                </a:solidFill>
              </a:rPr>
              <a:t>Roux, D. J., K. H. Rogers, H. C. Biggs, P. J. Ashton and A. Sergeant. 2006. </a:t>
            </a:r>
            <a:r>
              <a:rPr lang="en-US" sz="1200" baseline="30000" dirty="0" smtClean="0">
                <a:solidFill>
                  <a:schemeClr val="bg1"/>
                </a:solidFill>
              </a:rPr>
              <a:t/>
            </a:r>
            <a:br>
              <a:rPr lang="en-US" sz="1200" baseline="30000" dirty="0" smtClean="0">
                <a:solidFill>
                  <a:schemeClr val="bg1"/>
                </a:solidFill>
              </a:rPr>
            </a:br>
            <a:r>
              <a:rPr lang="en-US" sz="1200" baseline="30000" dirty="0" smtClean="0">
                <a:solidFill>
                  <a:schemeClr val="bg1"/>
                </a:solidFill>
              </a:rPr>
              <a:t>Bridging </a:t>
            </a:r>
            <a:r>
              <a:rPr lang="en-US" sz="1200" baseline="30000" dirty="0">
                <a:solidFill>
                  <a:schemeClr val="bg1"/>
                </a:solidFill>
              </a:rPr>
              <a:t>the science– management divide: moving from unidirectional </a:t>
            </a:r>
            <a:r>
              <a:rPr lang="en-US" sz="1200" baseline="30000" dirty="0" smtClean="0">
                <a:solidFill>
                  <a:schemeClr val="bg1"/>
                </a:solidFill>
              </a:rPr>
              <a:t/>
            </a:r>
            <a:br>
              <a:rPr lang="en-US" sz="1200" baseline="30000" dirty="0" smtClean="0">
                <a:solidFill>
                  <a:schemeClr val="bg1"/>
                </a:solidFill>
              </a:rPr>
            </a:br>
            <a:r>
              <a:rPr lang="en-US" sz="1200" baseline="30000" dirty="0" smtClean="0">
                <a:solidFill>
                  <a:schemeClr val="bg1"/>
                </a:solidFill>
              </a:rPr>
              <a:t>knowledge </a:t>
            </a:r>
            <a:r>
              <a:rPr lang="en-US" sz="1200" baseline="30000" dirty="0">
                <a:solidFill>
                  <a:schemeClr val="bg1"/>
                </a:solidFill>
              </a:rPr>
              <a:t>transfer to knowledge interfacing and sharing. </a:t>
            </a:r>
            <a:r>
              <a:rPr lang="en-US" sz="1200" i="1" baseline="30000" dirty="0">
                <a:solidFill>
                  <a:schemeClr val="bg1"/>
                </a:solidFill>
              </a:rPr>
              <a:t>Ecology and Society </a:t>
            </a:r>
            <a:r>
              <a:rPr lang="en-US" sz="1200" b="1" baseline="30000" dirty="0" smtClean="0">
                <a:solidFill>
                  <a:schemeClr val="bg1"/>
                </a:solidFill>
              </a:rPr>
              <a:t>11</a:t>
            </a:r>
            <a:r>
              <a:rPr lang="en-US" sz="1200" baseline="30000" dirty="0" smtClean="0">
                <a:solidFill>
                  <a:schemeClr val="bg1"/>
                </a:solidFill>
              </a:rPr>
              <a:t>:4.</a:t>
            </a:r>
            <a:br>
              <a:rPr lang="en-US" sz="1200" baseline="30000" dirty="0" smtClean="0">
                <a:solidFill>
                  <a:schemeClr val="bg1"/>
                </a:solidFill>
              </a:rPr>
            </a:br>
            <a:r>
              <a:rPr lang="en-US" sz="1200" baseline="30000" dirty="0" smtClean="0">
                <a:solidFill>
                  <a:schemeClr val="bg1"/>
                </a:solidFill>
              </a:rPr>
              <a:t> http</a:t>
            </a:r>
            <a:r>
              <a:rPr lang="en-US" sz="1200" baseline="30000" dirty="0">
                <a:solidFill>
                  <a:schemeClr val="bg1"/>
                </a:solidFill>
              </a:rPr>
              <a:t>://</a:t>
            </a:r>
            <a:r>
              <a:rPr lang="en-US" sz="1200" baseline="30000" dirty="0" err="1">
                <a:solidFill>
                  <a:schemeClr val="bg1"/>
                </a:solidFill>
              </a:rPr>
              <a:t>www.ecologyandsociety.org</a:t>
            </a:r>
            <a:r>
              <a:rPr lang="en-US" sz="1200" baseline="30000" dirty="0">
                <a:solidFill>
                  <a:schemeClr val="bg1"/>
                </a:solidFill>
              </a:rPr>
              <a:t>/vol11/iss1/art4/</a:t>
            </a:r>
          </a:p>
        </p:txBody>
      </p:sp>
    </p:spTree>
    <p:extLst>
      <p:ext uri="{BB962C8B-B14F-4D97-AF65-F5344CB8AC3E}">
        <p14:creationId xmlns:p14="http://schemas.microsoft.com/office/powerpoint/2010/main" val="15577143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ld computer multiplication.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10687" y="-640057"/>
            <a:ext cx="6284524" cy="7694221"/>
          </a:xfrm>
          <a:prstGeom prst="rect">
            <a:avLst/>
          </a:prstGeom>
        </p:spPr>
      </p:pic>
    </p:spTree>
    <p:extLst>
      <p:ext uri="{BB962C8B-B14F-4D97-AF65-F5344CB8AC3E}">
        <p14:creationId xmlns:p14="http://schemas.microsoft.com/office/powerpoint/2010/main" val="32440191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800" y="0"/>
            <a:ext cx="9021651" cy="6858000"/>
          </a:xfrm>
          <a:prstGeom prst="rect">
            <a:avLst/>
          </a:prstGeom>
        </p:spPr>
      </p:pic>
    </p:spTree>
    <p:extLst>
      <p:ext uri="{BB962C8B-B14F-4D97-AF65-F5344CB8AC3E}">
        <p14:creationId xmlns:p14="http://schemas.microsoft.com/office/powerpoint/2010/main" val="19632299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37000"/>
          </a:blip>
          <a:stretch>
            <a:fillRect/>
          </a:stretch>
        </p:blipFill>
        <p:spPr>
          <a:xfrm>
            <a:off x="938291" y="-122512"/>
            <a:ext cx="7423611" cy="7171208"/>
          </a:xfrm>
          <a:prstGeom prst="rect">
            <a:avLst/>
          </a:prstGeom>
        </p:spPr>
      </p:pic>
      <p:sp>
        <p:nvSpPr>
          <p:cNvPr id="4" name="Content Placeholder 2"/>
          <p:cNvSpPr txBox="1">
            <a:spLocks/>
          </p:cNvSpPr>
          <p:nvPr/>
        </p:nvSpPr>
        <p:spPr>
          <a:xfrm>
            <a:off x="186266" y="448734"/>
            <a:ext cx="8604085" cy="4525963"/>
          </a:xfrm>
          <a:prstGeom prst="rect">
            <a:avLst/>
          </a:prstGeom>
        </p:spPr>
        <p:txBody>
          <a:bodyPr>
            <a:noAutofit/>
          </a:bodyPr>
          <a:lstStyle>
            <a:lvl1pPr marL="0" indent="0" algn="l" defTabSz="457200" rtl="0" eaLnBrk="1" latinLnBrk="0" hangingPunct="1">
              <a:spcBef>
                <a:spcPct val="20000"/>
              </a:spcBef>
              <a:buFontTx/>
              <a:buNone/>
              <a:defRPr sz="3200" kern="1200">
                <a:solidFill>
                  <a:schemeClr val="bg1"/>
                </a:solidFill>
                <a:latin typeface="+mn-lt"/>
                <a:ea typeface="+mn-ea"/>
                <a:cs typeface="+mn-cs"/>
              </a:defRPr>
            </a:lvl1pPr>
            <a:lvl2pPr marL="742950" indent="-285750" algn="l" defTabSz="457200" rtl="0" eaLnBrk="1" latinLnBrk="0" hangingPunct="1">
              <a:spcBef>
                <a:spcPct val="20000"/>
              </a:spcBef>
              <a:buSzPct val="100000"/>
              <a:buFontTx/>
              <a:buBlip>
                <a:blip r:embed="rId3"/>
              </a:buBlip>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4000" dirty="0" smtClean="0"/>
          </a:p>
        </p:txBody>
      </p:sp>
      <p:sp>
        <p:nvSpPr>
          <p:cNvPr id="5" name="Content Placeholder 4"/>
          <p:cNvSpPr>
            <a:spLocks noGrp="1"/>
          </p:cNvSpPr>
          <p:nvPr>
            <p:ph sz="half" idx="1"/>
          </p:nvPr>
        </p:nvSpPr>
        <p:spPr>
          <a:xfrm>
            <a:off x="654989" y="243425"/>
            <a:ext cx="4633356" cy="6461017"/>
          </a:xfrm>
        </p:spPr>
        <p:txBody>
          <a:bodyPr>
            <a:normAutofit/>
          </a:bodyPr>
          <a:lstStyle/>
          <a:p>
            <a:r>
              <a:rPr lang="en-US" u="sng" dirty="0" smtClean="0"/>
              <a:t>Problem</a:t>
            </a:r>
            <a:r>
              <a:rPr lang="en-US" dirty="0" smtClean="0"/>
              <a:t> </a:t>
            </a:r>
          </a:p>
          <a:p>
            <a:r>
              <a:rPr lang="en-US" dirty="0" smtClean="0"/>
              <a:t>Salmon impacted</a:t>
            </a:r>
            <a:br>
              <a:rPr lang="en-US" dirty="0" smtClean="0"/>
            </a:br>
            <a:r>
              <a:rPr lang="en-US" dirty="0" smtClean="0"/>
              <a:t>by climate change</a:t>
            </a:r>
          </a:p>
          <a:p>
            <a:endParaRPr lang="en-US" u="sng" dirty="0"/>
          </a:p>
          <a:p>
            <a:pPr>
              <a:spcBef>
                <a:spcPts val="672"/>
              </a:spcBef>
            </a:pPr>
            <a:r>
              <a:rPr lang="en-US" u="sng" dirty="0" smtClean="0"/>
              <a:t>Objective</a:t>
            </a:r>
          </a:p>
          <a:p>
            <a:pPr>
              <a:spcBef>
                <a:spcPts val="672"/>
              </a:spcBef>
            </a:pPr>
            <a:r>
              <a:rPr lang="en-US" dirty="0" smtClean="0"/>
              <a:t>Predict &amp; mitigate climate change effects </a:t>
            </a:r>
          </a:p>
          <a:p>
            <a:endParaRPr lang="en-US" u="sng" dirty="0"/>
          </a:p>
          <a:p>
            <a:r>
              <a:rPr lang="en-US" u="sng" dirty="0" smtClean="0"/>
              <a:t>Barrier</a:t>
            </a:r>
            <a:endParaRPr lang="en-US" dirty="0"/>
          </a:p>
          <a:p>
            <a:r>
              <a:rPr lang="en-US" dirty="0" smtClean="0"/>
              <a:t>Data scattered across countries</a:t>
            </a:r>
            <a:r>
              <a:rPr lang="en-US" dirty="0"/>
              <a:t>, languages, </a:t>
            </a:r>
            <a:r>
              <a:rPr lang="en-US" dirty="0" smtClean="0"/>
              <a:t>systems, methods,</a:t>
            </a:r>
            <a:r>
              <a:rPr lang="mr-IN" dirty="0" smtClean="0"/>
              <a:t>…</a:t>
            </a:r>
            <a:endParaRPr lang="en-US" dirty="0"/>
          </a:p>
        </p:txBody>
      </p:sp>
      <p:sp>
        <p:nvSpPr>
          <p:cNvPr id="6" name="Content Placeholder 5"/>
          <p:cNvSpPr>
            <a:spLocks noGrp="1"/>
          </p:cNvSpPr>
          <p:nvPr>
            <p:ph sz="half" idx="2"/>
          </p:nvPr>
        </p:nvSpPr>
        <p:spPr>
          <a:xfrm>
            <a:off x="5147879" y="291498"/>
            <a:ext cx="4273283" cy="6566502"/>
          </a:xfrm>
        </p:spPr>
        <p:txBody>
          <a:bodyPr>
            <a:normAutofit/>
          </a:bodyPr>
          <a:lstStyle/>
          <a:p>
            <a:r>
              <a:rPr lang="en-US" u="sng" dirty="0" smtClean="0"/>
              <a:t>Solution</a:t>
            </a:r>
            <a:endParaRPr lang="en-US" dirty="0" smtClean="0"/>
          </a:p>
          <a:p>
            <a:r>
              <a:rPr lang="en-US" dirty="0" smtClean="0"/>
              <a:t>New tools for data</a:t>
            </a:r>
            <a:br>
              <a:rPr lang="en-US" dirty="0" smtClean="0"/>
            </a:br>
            <a:r>
              <a:rPr lang="en-US" dirty="0" smtClean="0"/>
              <a:t>flow &amp; decisions</a:t>
            </a:r>
            <a:endParaRPr lang="en-US" dirty="0"/>
          </a:p>
          <a:p>
            <a:endParaRPr lang="en-US" u="sng" dirty="0" smtClean="0"/>
          </a:p>
          <a:p>
            <a:r>
              <a:rPr lang="en-US" u="sng" dirty="0" smtClean="0"/>
              <a:t>Outcome</a:t>
            </a:r>
            <a:endParaRPr lang="en-US" dirty="0"/>
          </a:p>
          <a:p>
            <a:r>
              <a:rPr lang="en-US" dirty="0" smtClean="0"/>
              <a:t>Salmon </a:t>
            </a:r>
            <a:r>
              <a:rPr lang="en-US" dirty="0"/>
              <a:t>are </a:t>
            </a:r>
            <a:r>
              <a:rPr lang="en-US" dirty="0" smtClean="0"/>
              <a:t>resilient,</a:t>
            </a:r>
            <a:br>
              <a:rPr lang="en-US" dirty="0" smtClean="0"/>
            </a:br>
            <a:r>
              <a:rPr lang="en-US" dirty="0" smtClean="0"/>
              <a:t>“survive surprise”</a:t>
            </a:r>
          </a:p>
          <a:p>
            <a:endParaRPr lang="en-US" u="sng" dirty="0"/>
          </a:p>
          <a:p>
            <a:r>
              <a:rPr lang="en-US" u="sng" dirty="0" smtClean="0"/>
              <a:t>Barrier</a:t>
            </a:r>
          </a:p>
          <a:p>
            <a:r>
              <a:rPr lang="en-US" dirty="0" smtClean="0"/>
              <a:t>Adoption of new practices</a:t>
            </a:r>
            <a:endParaRPr lang="en-US" dirty="0"/>
          </a:p>
          <a:p>
            <a:endParaRPr lang="en-US" dirty="0"/>
          </a:p>
        </p:txBody>
      </p:sp>
    </p:spTree>
    <p:extLst>
      <p:ext uri="{BB962C8B-B14F-4D97-AF65-F5344CB8AC3E}">
        <p14:creationId xmlns:p14="http://schemas.microsoft.com/office/powerpoint/2010/main" val="5474880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340233"/>
            <a:ext cx="8604085" cy="4525963"/>
          </a:xfrm>
        </p:spPr>
        <p:txBody>
          <a:bodyPr>
            <a:noAutofit/>
          </a:bodyPr>
          <a:lstStyle/>
          <a:p>
            <a:pPr>
              <a:spcBef>
                <a:spcPts val="2000"/>
              </a:spcBef>
            </a:pPr>
            <a:r>
              <a:rPr lang="en-US" sz="4400" dirty="0" smtClean="0">
                <a:latin typeface="+mn-lt"/>
                <a:cs typeface="Times New Roman"/>
              </a:rPr>
              <a:t>What will this look like?</a:t>
            </a:r>
          </a:p>
          <a:p>
            <a:pPr>
              <a:spcBef>
                <a:spcPts val="2000"/>
              </a:spcBef>
            </a:pPr>
            <a:r>
              <a:rPr lang="en-US" sz="3600" dirty="0" smtClean="0">
                <a:latin typeface="+mn-lt"/>
                <a:cs typeface="Times New Roman"/>
              </a:rPr>
              <a:t>A collaboration on new tools for salmon data assembly, analysis,</a:t>
            </a:r>
            <a:br>
              <a:rPr lang="en-US" sz="3600" dirty="0" smtClean="0">
                <a:latin typeface="+mn-lt"/>
                <a:cs typeface="Times New Roman"/>
              </a:rPr>
            </a:br>
            <a:r>
              <a:rPr lang="en-US" sz="3600" dirty="0" smtClean="0">
                <a:latin typeface="+mn-lt"/>
                <a:cs typeface="Times New Roman"/>
              </a:rPr>
              <a:t>and visualization </a:t>
            </a:r>
          </a:p>
          <a:p>
            <a:pPr>
              <a:spcBef>
                <a:spcPts val="2000"/>
              </a:spcBef>
            </a:pPr>
            <a:r>
              <a:rPr lang="en-US" sz="3600" dirty="0" smtClean="0">
                <a:latin typeface="+mn-lt"/>
                <a:cs typeface="Times New Roman"/>
              </a:rPr>
              <a:t>—that </a:t>
            </a:r>
            <a:r>
              <a:rPr lang="en-US" sz="3600" dirty="0">
                <a:latin typeface="+mn-lt"/>
                <a:cs typeface="Times New Roman"/>
              </a:rPr>
              <a:t>are powerful</a:t>
            </a:r>
            <a:r>
              <a:rPr lang="en-US" sz="3600" dirty="0" smtClean="0">
                <a:latin typeface="+mn-lt"/>
                <a:cs typeface="Times New Roman"/>
              </a:rPr>
              <a:t>, easy</a:t>
            </a:r>
            <a:r>
              <a:rPr lang="en-US" sz="3600" dirty="0">
                <a:latin typeface="+mn-lt"/>
                <a:cs typeface="Times New Roman"/>
              </a:rPr>
              <a:t>-to-use, </a:t>
            </a:r>
            <a:br>
              <a:rPr lang="en-US" sz="3600" dirty="0">
                <a:latin typeface="+mn-lt"/>
                <a:cs typeface="Times New Roman"/>
              </a:rPr>
            </a:br>
            <a:r>
              <a:rPr lang="en-US" sz="3600" dirty="0" smtClean="0">
                <a:latin typeface="+mn-lt"/>
                <a:cs typeface="Times New Roman"/>
              </a:rPr>
              <a:t>   safe</a:t>
            </a:r>
            <a:r>
              <a:rPr lang="en-US" sz="3600" dirty="0">
                <a:latin typeface="+mn-lt"/>
                <a:cs typeface="Times New Roman"/>
              </a:rPr>
              <a:t>, effective, and rewarding</a:t>
            </a:r>
            <a:r>
              <a:rPr lang="en-US" sz="3600" dirty="0" smtClean="0">
                <a:latin typeface="+mn-lt"/>
                <a:cs typeface="Times New Roman"/>
              </a:rPr>
              <a:t>.</a:t>
            </a:r>
          </a:p>
        </p:txBody>
      </p:sp>
    </p:spTree>
    <p:extLst>
      <p:ext uri="{BB962C8B-B14F-4D97-AF65-F5344CB8AC3E}">
        <p14:creationId xmlns:p14="http://schemas.microsoft.com/office/powerpoint/2010/main" val="29881103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7231" y="830863"/>
            <a:ext cx="8885857" cy="922099"/>
          </a:xfrm>
        </p:spPr>
        <p:txBody>
          <a:bodyPr>
            <a:normAutofit/>
          </a:bodyPr>
          <a:lstStyle/>
          <a:p>
            <a:pPr>
              <a:spcBef>
                <a:spcPts val="0"/>
              </a:spcBef>
              <a:spcAft>
                <a:spcPts val="1200"/>
              </a:spcAft>
            </a:pPr>
            <a:r>
              <a:rPr lang="en-US" sz="4400" dirty="0" smtClean="0">
                <a:solidFill>
                  <a:srgbClr val="E8950E"/>
                </a:solidFill>
                <a:latin typeface="+mn-lt"/>
              </a:rPr>
              <a:t>Your work can impact this.</a:t>
            </a:r>
          </a:p>
        </p:txBody>
      </p:sp>
      <p:sp>
        <p:nvSpPr>
          <p:cNvPr id="4" name="Rectangle 3"/>
          <p:cNvSpPr/>
          <p:nvPr/>
        </p:nvSpPr>
        <p:spPr>
          <a:xfrm>
            <a:off x="687072" y="2079213"/>
            <a:ext cx="8869431" cy="4909037"/>
          </a:xfrm>
          <a:prstGeom prst="rect">
            <a:avLst/>
          </a:prstGeom>
        </p:spPr>
        <p:txBody>
          <a:bodyPr wrap="square">
            <a:spAutoFit/>
          </a:bodyPr>
          <a:lstStyle/>
          <a:p>
            <a:pPr>
              <a:spcBef>
                <a:spcPts val="0"/>
              </a:spcBef>
              <a:spcAft>
                <a:spcPts val="1200"/>
              </a:spcAft>
            </a:pPr>
            <a:r>
              <a:rPr lang="en-US" sz="3600" dirty="0" smtClean="0">
                <a:solidFill>
                  <a:schemeClr val="bg1"/>
                </a:solidFill>
              </a:rPr>
              <a:t>we need</a:t>
            </a:r>
            <a:endParaRPr lang="en-US" sz="3600" dirty="0">
              <a:solidFill>
                <a:schemeClr val="bg1"/>
              </a:solidFill>
            </a:endParaRPr>
          </a:p>
          <a:p>
            <a:pPr marL="457200" indent="-457200">
              <a:lnSpc>
                <a:spcPct val="150000"/>
              </a:lnSpc>
              <a:buFont typeface="Arial"/>
              <a:buChar char="•"/>
            </a:pPr>
            <a:r>
              <a:rPr lang="en-US" sz="3600" dirty="0">
                <a:solidFill>
                  <a:schemeClr val="bg1"/>
                </a:solidFill>
              </a:rPr>
              <a:t>Irresistible </a:t>
            </a:r>
            <a:r>
              <a:rPr lang="en-US" sz="3600" dirty="0" smtClean="0">
                <a:solidFill>
                  <a:schemeClr val="bg1"/>
                </a:solidFill>
              </a:rPr>
              <a:t>examples, </a:t>
            </a:r>
            <a:r>
              <a:rPr lang="en-US" sz="3600" i="1" dirty="0" smtClean="0">
                <a:solidFill>
                  <a:schemeClr val="bg1"/>
                </a:solidFill>
              </a:rPr>
              <a:t>thus</a:t>
            </a:r>
            <a:endParaRPr lang="en-US" sz="3600" i="1" dirty="0">
              <a:solidFill>
                <a:schemeClr val="bg1"/>
              </a:solidFill>
            </a:endParaRPr>
          </a:p>
          <a:p>
            <a:pPr marL="457200" indent="-457200">
              <a:lnSpc>
                <a:spcPct val="150000"/>
              </a:lnSpc>
              <a:spcBef>
                <a:spcPts val="0"/>
              </a:spcBef>
              <a:buFont typeface="Arial"/>
              <a:buChar char="•"/>
            </a:pPr>
            <a:r>
              <a:rPr lang="en-US" sz="3600" dirty="0" smtClean="0">
                <a:solidFill>
                  <a:schemeClr val="bg1"/>
                </a:solidFill>
              </a:rPr>
              <a:t>Technology and tool builders, </a:t>
            </a:r>
            <a:r>
              <a:rPr lang="en-US" sz="3600" i="1" dirty="0" smtClean="0">
                <a:solidFill>
                  <a:schemeClr val="bg1"/>
                </a:solidFill>
              </a:rPr>
              <a:t>thus</a:t>
            </a:r>
          </a:p>
          <a:p>
            <a:pPr marL="457200" indent="-457200">
              <a:lnSpc>
                <a:spcPct val="150000"/>
              </a:lnSpc>
              <a:spcBef>
                <a:spcPts val="0"/>
              </a:spcBef>
              <a:buFont typeface="Arial"/>
              <a:buChar char="•"/>
            </a:pPr>
            <a:r>
              <a:rPr lang="en-US" sz="3600" dirty="0" smtClean="0">
                <a:solidFill>
                  <a:schemeClr val="bg1"/>
                </a:solidFill>
              </a:rPr>
              <a:t>Support </a:t>
            </a:r>
            <a:r>
              <a:rPr lang="en-US" sz="3600" dirty="0">
                <a:solidFill>
                  <a:schemeClr val="bg1"/>
                </a:solidFill>
              </a:rPr>
              <a:t>for </a:t>
            </a:r>
            <a:r>
              <a:rPr lang="en-US" sz="3600" dirty="0" smtClean="0">
                <a:solidFill>
                  <a:schemeClr val="bg1"/>
                </a:solidFill>
              </a:rPr>
              <a:t>your participation, </a:t>
            </a:r>
            <a:r>
              <a:rPr lang="en-US" sz="3600" i="1" dirty="0" smtClean="0">
                <a:solidFill>
                  <a:schemeClr val="bg1"/>
                </a:solidFill>
              </a:rPr>
              <a:t>and</a:t>
            </a:r>
          </a:p>
          <a:p>
            <a:pPr marL="457200" indent="-457200">
              <a:lnSpc>
                <a:spcPct val="150000"/>
              </a:lnSpc>
              <a:spcBef>
                <a:spcPts val="0"/>
              </a:spcBef>
              <a:buFont typeface="Arial"/>
              <a:buChar char="•"/>
            </a:pPr>
            <a:r>
              <a:rPr lang="en-US" sz="3600" dirty="0" smtClean="0">
                <a:solidFill>
                  <a:schemeClr val="bg1"/>
                </a:solidFill>
              </a:rPr>
              <a:t>Support for end-users.</a:t>
            </a:r>
            <a:endParaRPr lang="en-US" sz="3600" dirty="0">
              <a:solidFill>
                <a:schemeClr val="bg1"/>
              </a:solidFill>
            </a:endParaRPr>
          </a:p>
          <a:p>
            <a:pPr>
              <a:lnSpc>
                <a:spcPct val="150000"/>
              </a:lnSpc>
              <a:spcBef>
                <a:spcPts val="0"/>
              </a:spcBef>
            </a:pPr>
            <a:r>
              <a:rPr lang="en-US" sz="3600" dirty="0" smtClean="0">
                <a:solidFill>
                  <a:schemeClr val="bg1"/>
                </a:solidFill>
              </a:rPr>
              <a:t> </a:t>
            </a:r>
            <a:endParaRPr lang="en-US" sz="3600" dirty="0">
              <a:solidFill>
                <a:schemeClr val="bg1"/>
              </a:solidFill>
            </a:endParaRPr>
          </a:p>
        </p:txBody>
      </p:sp>
    </p:spTree>
    <p:extLst>
      <p:ext uri="{BB962C8B-B14F-4D97-AF65-F5344CB8AC3E}">
        <p14:creationId xmlns:p14="http://schemas.microsoft.com/office/powerpoint/2010/main" val="29748338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9807" y="755265"/>
            <a:ext cx="5728423" cy="3861666"/>
          </a:xfrm>
        </p:spPr>
        <p:txBody>
          <a:bodyPr>
            <a:noAutofit/>
          </a:bodyPr>
          <a:lstStyle/>
          <a:p>
            <a:pPr>
              <a:lnSpc>
                <a:spcPct val="110000"/>
              </a:lnSpc>
            </a:pPr>
            <a:r>
              <a:rPr lang="en-US" sz="7200" dirty="0" smtClean="0">
                <a:latin typeface="+mn-lt"/>
              </a:rPr>
              <a:t>International</a:t>
            </a:r>
            <a:br>
              <a:rPr lang="en-US" sz="7200" dirty="0" smtClean="0">
                <a:latin typeface="+mn-lt"/>
              </a:rPr>
            </a:br>
            <a:r>
              <a:rPr lang="en-US" sz="7200" dirty="0" smtClean="0">
                <a:latin typeface="+mn-lt"/>
              </a:rPr>
              <a:t>Salmon</a:t>
            </a:r>
            <a:br>
              <a:rPr lang="en-US" sz="7200" dirty="0" smtClean="0">
                <a:latin typeface="+mn-lt"/>
              </a:rPr>
            </a:br>
            <a:r>
              <a:rPr lang="en-US" sz="7200" dirty="0" smtClean="0">
                <a:latin typeface="+mn-lt"/>
              </a:rPr>
              <a:t>Data </a:t>
            </a:r>
            <a:br>
              <a:rPr lang="en-US" sz="7200" dirty="0" smtClean="0">
                <a:latin typeface="+mn-lt"/>
              </a:rPr>
            </a:br>
            <a:r>
              <a:rPr lang="en-US" sz="7200" dirty="0" smtClean="0">
                <a:latin typeface="+mn-lt"/>
              </a:rPr>
              <a:t>Laboratory</a:t>
            </a:r>
            <a:endParaRPr lang="en-US" sz="7200" dirty="0">
              <a:latin typeface="+mn-l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18164" y="1451293"/>
            <a:ext cx="2362243" cy="1574829"/>
          </a:xfrm>
          <a:prstGeom prst="rect">
            <a:avLst/>
          </a:prstGeom>
        </p:spPr>
      </p:pic>
      <p:pic>
        <p:nvPicPr>
          <p:cNvPr id="10" name="Picture 9"/>
          <p:cNvPicPr>
            <a:picLocks noChangeAspect="1"/>
          </p:cNvPicPr>
          <p:nvPr/>
        </p:nvPicPr>
        <p:blipFill>
          <a:blip r:embed="rId3"/>
          <a:stretch>
            <a:fillRect/>
          </a:stretch>
        </p:blipFill>
        <p:spPr>
          <a:xfrm>
            <a:off x="5923502" y="3416139"/>
            <a:ext cx="2416461" cy="1100832"/>
          </a:xfrm>
          <a:prstGeom prst="rect">
            <a:avLst/>
          </a:prstGeom>
        </p:spPr>
      </p:pic>
    </p:spTree>
    <p:extLst>
      <p:ext uri="{BB962C8B-B14F-4D97-AF65-F5344CB8AC3E}">
        <p14:creationId xmlns:p14="http://schemas.microsoft.com/office/powerpoint/2010/main" val="4097836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 </a:t>
            </a:r>
            <a:endParaRPr lang="en-US" dirty="0">
              <a:latin typeface="+mn-lt"/>
            </a:endParaRPr>
          </a:p>
        </p:txBody>
      </p:sp>
      <p:sp>
        <p:nvSpPr>
          <p:cNvPr id="3" name="Content Placeholder 2"/>
          <p:cNvSpPr>
            <a:spLocks noGrp="1"/>
          </p:cNvSpPr>
          <p:nvPr>
            <p:ph idx="1"/>
          </p:nvPr>
        </p:nvSpPr>
        <p:spPr>
          <a:xfrm>
            <a:off x="376568" y="249504"/>
            <a:ext cx="8604085" cy="4525963"/>
          </a:xfrm>
        </p:spPr>
        <p:txBody>
          <a:bodyPr>
            <a:noAutofit/>
          </a:bodyPr>
          <a:lstStyle/>
          <a:p>
            <a:r>
              <a:rPr lang="en-US" sz="4400" dirty="0" smtClean="0">
                <a:latin typeface="+mn-lt"/>
              </a:rPr>
              <a:t>New best practices:</a:t>
            </a:r>
          </a:p>
          <a:p>
            <a:r>
              <a:rPr lang="en-US" sz="3600" dirty="0" smtClean="0">
                <a:latin typeface="+mn-lt"/>
              </a:rPr>
              <a:t>     Radically better information flow</a:t>
            </a:r>
            <a:br>
              <a:rPr lang="en-US" sz="3600" dirty="0" smtClean="0">
                <a:latin typeface="+mn-lt"/>
              </a:rPr>
            </a:br>
            <a:r>
              <a:rPr lang="en-US" sz="3600" dirty="0" smtClean="0">
                <a:latin typeface="+mn-lt"/>
              </a:rPr>
              <a:t>     and knowledge management. </a:t>
            </a:r>
          </a:p>
          <a:p>
            <a:r>
              <a:rPr lang="en-US" sz="3600" dirty="0" smtClean="0">
                <a:solidFill>
                  <a:schemeClr val="accent4"/>
                </a:solidFill>
                <a:latin typeface="+mn-lt"/>
              </a:rPr>
              <a:t>                               graphs for good</a:t>
            </a:r>
          </a:p>
          <a:p>
            <a:endParaRPr lang="en-US" sz="3600" dirty="0">
              <a:latin typeface="+mn-lt"/>
            </a:endParaRPr>
          </a:p>
          <a:p>
            <a:pPr>
              <a:spcBef>
                <a:spcPts val="0"/>
              </a:spcBef>
            </a:pPr>
            <a:r>
              <a:rPr lang="en-US" sz="4400" dirty="0">
                <a:latin typeface="+mn-lt"/>
              </a:rPr>
              <a:t>Data </a:t>
            </a:r>
            <a:r>
              <a:rPr lang="en-US" sz="4400" dirty="0" smtClean="0">
                <a:latin typeface="+mn-lt"/>
              </a:rPr>
              <a:t>mobilization</a:t>
            </a:r>
          </a:p>
          <a:p>
            <a:r>
              <a:rPr lang="en-US" sz="3600" dirty="0">
                <a:latin typeface="+mn-lt"/>
              </a:rPr>
              <a:t> </a:t>
            </a:r>
            <a:r>
              <a:rPr lang="en-US" sz="3600" dirty="0" smtClean="0">
                <a:latin typeface="+mn-lt"/>
              </a:rPr>
              <a:t>    We </a:t>
            </a:r>
            <a:r>
              <a:rPr lang="en-US" sz="3600" u="sng" dirty="0">
                <a:latin typeface="+mn-lt"/>
              </a:rPr>
              <a:t>actually</a:t>
            </a:r>
            <a:r>
              <a:rPr lang="en-US" sz="3600" dirty="0">
                <a:latin typeface="+mn-lt"/>
              </a:rPr>
              <a:t> </a:t>
            </a:r>
            <a:r>
              <a:rPr lang="en-US" sz="3600" dirty="0" smtClean="0">
                <a:latin typeface="+mn-lt"/>
              </a:rPr>
              <a:t>know</a:t>
            </a:r>
            <a:r>
              <a:rPr lang="en-US" sz="3600" dirty="0">
                <a:latin typeface="+mn-lt"/>
              </a:rPr>
              <a:t> </a:t>
            </a:r>
            <a:r>
              <a:rPr lang="en-US" sz="3600" dirty="0" smtClean="0">
                <a:latin typeface="+mn-lt"/>
              </a:rPr>
              <a:t>what</a:t>
            </a:r>
            <a:br>
              <a:rPr lang="en-US" sz="3600" dirty="0" smtClean="0">
                <a:latin typeface="+mn-lt"/>
              </a:rPr>
            </a:br>
            <a:r>
              <a:rPr lang="en-US" sz="3600" dirty="0" smtClean="0">
                <a:latin typeface="+mn-lt"/>
              </a:rPr>
              <a:t>     we </a:t>
            </a:r>
            <a:r>
              <a:rPr lang="en-US" sz="3600" u="sng" dirty="0">
                <a:latin typeface="+mn-lt"/>
              </a:rPr>
              <a:t>should</a:t>
            </a:r>
            <a:r>
              <a:rPr lang="en-US" sz="3600" dirty="0">
                <a:latin typeface="+mn-lt"/>
              </a:rPr>
              <a:t> </a:t>
            </a:r>
            <a:r>
              <a:rPr lang="en-US" sz="3600" dirty="0" smtClean="0">
                <a:latin typeface="+mn-lt"/>
              </a:rPr>
              <a:t>know</a:t>
            </a:r>
            <a:r>
              <a:rPr lang="en-US" sz="3600" dirty="0">
                <a:latin typeface="+mn-lt"/>
              </a:rPr>
              <a:t> </a:t>
            </a:r>
            <a:r>
              <a:rPr lang="en-US" sz="3600" dirty="0" smtClean="0">
                <a:latin typeface="+mn-lt"/>
              </a:rPr>
              <a:t>from </a:t>
            </a:r>
            <a:br>
              <a:rPr lang="en-US" sz="3600" dirty="0" smtClean="0">
                <a:latin typeface="+mn-lt"/>
              </a:rPr>
            </a:br>
            <a:r>
              <a:rPr lang="en-US" sz="3600" dirty="0" smtClean="0">
                <a:latin typeface="+mn-lt"/>
              </a:rPr>
              <a:t>     the data </a:t>
            </a:r>
            <a:r>
              <a:rPr lang="en-US" sz="3600" dirty="0">
                <a:latin typeface="+mn-lt"/>
              </a:rPr>
              <a:t>we collected. </a:t>
            </a:r>
            <a:endParaRPr lang="en-US" sz="3600" dirty="0" smtClean="0">
              <a:latin typeface="+mn-lt"/>
            </a:endParaRPr>
          </a:p>
          <a:p>
            <a:r>
              <a:rPr lang="en-US" sz="3600" dirty="0" smtClean="0">
                <a:latin typeface="+mn-lt"/>
              </a:rPr>
              <a:t>                              </a:t>
            </a:r>
            <a:r>
              <a:rPr lang="en-US" sz="3600" dirty="0" smtClean="0">
                <a:solidFill>
                  <a:schemeClr val="accent4"/>
                </a:solidFill>
                <a:latin typeface="+mn-lt"/>
              </a:rPr>
              <a:t>data to decisions</a:t>
            </a:r>
            <a:endParaRPr lang="en-US" sz="3600" dirty="0">
              <a:solidFill>
                <a:schemeClr val="accent4"/>
              </a:solidFill>
              <a:latin typeface="+mn-lt"/>
            </a:endParaRPr>
          </a:p>
        </p:txBody>
      </p:sp>
    </p:spTree>
    <p:extLst>
      <p:ext uri="{BB962C8B-B14F-4D97-AF65-F5344CB8AC3E}">
        <p14:creationId xmlns:p14="http://schemas.microsoft.com/office/powerpoint/2010/main" val="10712330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6562" y="1342987"/>
            <a:ext cx="8879843" cy="5330240"/>
          </a:xfrm>
          <a:prstGeom prst="roundRect">
            <a:avLst/>
          </a:prstGeom>
          <a:solidFill>
            <a:schemeClr val="tx1">
              <a:lumMod val="75000"/>
              <a:lumOff val="25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395847" y="1746580"/>
            <a:ext cx="2474161" cy="4094819"/>
          </a:xfrm>
          <a:prstGeom prst="roundRect">
            <a:avLst/>
          </a:prstGeom>
          <a:solidFill>
            <a:srgbClr val="0000FF"/>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72000" tIns="45720" rIns="36000" bIns="45720" numCol="1" spcCol="0" rtlCol="0" fromWordArt="0" anchor="ctr" anchorCtr="0" forceAA="0" compatLnSpc="1">
            <a:prstTxWarp prst="textNoShape">
              <a:avLst/>
            </a:prstTxWarp>
            <a:noAutofit/>
          </a:bodyPr>
          <a:lstStyle/>
          <a:p>
            <a:r>
              <a:rPr lang="en-US" sz="3200" b="1" dirty="0" smtClean="0">
                <a:solidFill>
                  <a:schemeClr val="bg1"/>
                </a:solidFill>
              </a:rPr>
              <a:t>Assemble</a:t>
            </a:r>
            <a:br>
              <a:rPr lang="en-US" sz="3200" b="1" dirty="0" smtClean="0">
                <a:solidFill>
                  <a:schemeClr val="bg1"/>
                </a:solidFill>
              </a:rPr>
            </a:br>
            <a:r>
              <a:rPr lang="en-US" sz="3200" b="1" dirty="0">
                <a:solidFill>
                  <a:schemeClr val="bg1"/>
                </a:solidFill>
              </a:rPr>
              <a:t> </a:t>
            </a:r>
            <a:r>
              <a:rPr lang="en-US" sz="3200" b="1" dirty="0" smtClean="0">
                <a:solidFill>
                  <a:schemeClr val="bg1"/>
                </a:solidFill>
              </a:rPr>
              <a:t>   Data</a:t>
            </a:r>
            <a:r>
              <a:rPr lang="en-US" sz="3200" dirty="0" smtClean="0">
                <a:solidFill>
                  <a:schemeClr val="bg1"/>
                </a:solidFill>
              </a:rPr>
              <a:t/>
            </a:r>
            <a:br>
              <a:rPr lang="en-US" sz="3200" dirty="0" smtClean="0">
                <a:solidFill>
                  <a:schemeClr val="bg1"/>
                </a:solidFill>
              </a:rPr>
            </a:br>
            <a:endParaRPr lang="en-US" sz="3200" dirty="0" smtClean="0">
              <a:solidFill>
                <a:schemeClr val="bg1"/>
              </a:solidFill>
            </a:endParaRPr>
          </a:p>
          <a:p>
            <a:pPr marL="133200" indent="-169200">
              <a:buFont typeface="Arial"/>
              <a:buChar char="•"/>
            </a:pPr>
            <a:r>
              <a:rPr lang="en-US" sz="3200" dirty="0">
                <a:solidFill>
                  <a:schemeClr val="bg1"/>
                </a:solidFill>
              </a:rPr>
              <a:t> </a:t>
            </a:r>
            <a:r>
              <a:rPr lang="en-US" sz="3200" dirty="0" smtClean="0">
                <a:solidFill>
                  <a:schemeClr val="bg1"/>
                </a:solidFill>
              </a:rPr>
              <a:t>access</a:t>
            </a:r>
          </a:p>
          <a:p>
            <a:pPr marL="133200" indent="-169200">
              <a:buFont typeface="Arial"/>
              <a:buChar char="•"/>
            </a:pPr>
            <a:r>
              <a:rPr lang="en-US" sz="3200" dirty="0" smtClean="0">
                <a:solidFill>
                  <a:schemeClr val="bg1"/>
                </a:solidFill>
              </a:rPr>
              <a:t> describe</a:t>
            </a:r>
          </a:p>
          <a:p>
            <a:pPr marL="133200" indent="-169200">
              <a:buFont typeface="Arial"/>
              <a:buChar char="•"/>
            </a:pPr>
            <a:r>
              <a:rPr lang="en-US" sz="3200" dirty="0" smtClean="0">
                <a:solidFill>
                  <a:schemeClr val="bg1"/>
                </a:solidFill>
              </a:rPr>
              <a:t> clean</a:t>
            </a:r>
          </a:p>
          <a:p>
            <a:pPr marL="133200" indent="-169200">
              <a:buFont typeface="Arial"/>
              <a:buChar char="•"/>
            </a:pPr>
            <a:r>
              <a:rPr lang="en-US" sz="3200" dirty="0" smtClean="0">
                <a:solidFill>
                  <a:schemeClr val="bg1"/>
                </a:solidFill>
              </a:rPr>
              <a:t> load</a:t>
            </a:r>
            <a:endParaRPr lang="en-US" dirty="0" smtClean="0">
              <a:solidFill>
                <a:schemeClr val="bg1"/>
              </a:solidFill>
            </a:endParaRPr>
          </a:p>
          <a:p>
            <a:endParaRPr lang="en-US" dirty="0" smtClean="0">
              <a:solidFill>
                <a:schemeClr val="bg1"/>
              </a:solidFill>
            </a:endParaRPr>
          </a:p>
          <a:p>
            <a:endParaRPr lang="en-US" dirty="0">
              <a:solidFill>
                <a:schemeClr val="bg1"/>
              </a:solidFill>
            </a:endParaRPr>
          </a:p>
        </p:txBody>
      </p:sp>
      <p:sp>
        <p:nvSpPr>
          <p:cNvPr id="7" name="Rounded Rectangle 6"/>
          <p:cNvSpPr/>
          <p:nvPr/>
        </p:nvSpPr>
        <p:spPr>
          <a:xfrm>
            <a:off x="3383673" y="1746580"/>
            <a:ext cx="2474161" cy="4094819"/>
          </a:xfrm>
          <a:prstGeom prst="roundRect">
            <a:avLst/>
          </a:prstGeom>
          <a:solidFill>
            <a:srgbClr val="0000FF"/>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72000" tIns="45720" rIns="36000" bIns="45720" numCol="1" spcCol="0" rtlCol="0" fromWordArt="0" anchor="ctr" anchorCtr="0" forceAA="0" compatLnSpc="1">
            <a:prstTxWarp prst="textNoShape">
              <a:avLst/>
            </a:prstTxWarp>
            <a:noAutofit/>
          </a:bodyPr>
          <a:lstStyle/>
          <a:p>
            <a:r>
              <a:rPr lang="en-US" sz="3200" b="1" dirty="0" smtClean="0">
                <a:solidFill>
                  <a:schemeClr val="bg1"/>
                </a:solidFill>
              </a:rPr>
              <a:t>  Integrate</a:t>
            </a:r>
            <a:br>
              <a:rPr lang="en-US" sz="3200" b="1" dirty="0" smtClean="0">
                <a:solidFill>
                  <a:schemeClr val="bg1"/>
                </a:solidFill>
              </a:rPr>
            </a:br>
            <a:r>
              <a:rPr lang="en-US" sz="3200" b="1" dirty="0" smtClean="0">
                <a:solidFill>
                  <a:schemeClr val="bg1"/>
                </a:solidFill>
              </a:rPr>
              <a:t>&amp; Analyze</a:t>
            </a:r>
            <a:r>
              <a:rPr lang="en-US" sz="3200" dirty="0" smtClean="0">
                <a:solidFill>
                  <a:schemeClr val="bg1"/>
                </a:solidFill>
              </a:rPr>
              <a:t/>
            </a:r>
            <a:br>
              <a:rPr lang="en-US" sz="3200" dirty="0" smtClean="0">
                <a:solidFill>
                  <a:schemeClr val="bg1"/>
                </a:solidFill>
              </a:rPr>
            </a:br>
            <a:endParaRPr lang="en-US" sz="3200" dirty="0">
              <a:solidFill>
                <a:schemeClr val="bg1"/>
              </a:solidFill>
            </a:endParaRPr>
          </a:p>
          <a:p>
            <a:pPr marL="133200" indent="-169200">
              <a:buFont typeface="Arial"/>
              <a:buChar char="•"/>
            </a:pPr>
            <a:r>
              <a:rPr lang="en-US" sz="3200" dirty="0" smtClean="0">
                <a:solidFill>
                  <a:schemeClr val="bg1"/>
                </a:solidFill>
              </a:rPr>
              <a:t> </a:t>
            </a:r>
            <a:r>
              <a:rPr lang="en-US" sz="3200" dirty="0">
                <a:solidFill>
                  <a:schemeClr val="bg1"/>
                </a:solidFill>
              </a:rPr>
              <a:t>models</a:t>
            </a:r>
          </a:p>
          <a:p>
            <a:pPr marL="133200" indent="-169200">
              <a:buFont typeface="Arial"/>
              <a:buChar char="•"/>
            </a:pPr>
            <a:r>
              <a:rPr lang="en-US" sz="3200" dirty="0">
                <a:solidFill>
                  <a:schemeClr val="bg1"/>
                </a:solidFill>
              </a:rPr>
              <a:t> statistics</a:t>
            </a:r>
          </a:p>
          <a:p>
            <a:pPr marL="133200" indent="-169200">
              <a:buFont typeface="Arial"/>
              <a:buChar char="•"/>
            </a:pPr>
            <a:r>
              <a:rPr lang="en-US" sz="3200" dirty="0" smtClean="0">
                <a:solidFill>
                  <a:schemeClr val="bg1"/>
                </a:solidFill>
              </a:rPr>
              <a:t> workflow</a:t>
            </a:r>
          </a:p>
          <a:p>
            <a:pPr marL="133200" indent="-169200">
              <a:buFont typeface="Arial"/>
              <a:buChar char="•"/>
            </a:pPr>
            <a:r>
              <a:rPr lang="en-US" sz="3000" dirty="0" smtClean="0">
                <a:solidFill>
                  <a:schemeClr val="bg1"/>
                </a:solidFill>
              </a:rPr>
              <a:t> automate</a:t>
            </a:r>
            <a:endParaRPr lang="en-US" sz="3000" dirty="0">
              <a:solidFill>
                <a:schemeClr val="bg1"/>
              </a:solidFill>
            </a:endParaRPr>
          </a:p>
          <a:p>
            <a:endParaRPr lang="en-US" sz="3200" dirty="0">
              <a:solidFill>
                <a:schemeClr val="bg1"/>
              </a:solidFill>
            </a:endParaRPr>
          </a:p>
        </p:txBody>
      </p:sp>
      <p:sp>
        <p:nvSpPr>
          <p:cNvPr id="8" name="Rounded Rectangle 7"/>
          <p:cNvSpPr/>
          <p:nvPr/>
        </p:nvSpPr>
        <p:spPr>
          <a:xfrm>
            <a:off x="6371515" y="1746580"/>
            <a:ext cx="2474161" cy="4094819"/>
          </a:xfrm>
          <a:prstGeom prst="roundRect">
            <a:avLst/>
          </a:prstGeom>
          <a:solidFill>
            <a:srgbClr val="0000FF"/>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72000" tIns="45720" rIns="36000" bIns="45720" numCol="1" spcCol="0" rtlCol="0" fromWordArt="0" anchor="ctr" anchorCtr="0" forceAA="0" compatLnSpc="1">
            <a:prstTxWarp prst="textNoShape">
              <a:avLst/>
            </a:prstTxWarp>
            <a:noAutofit/>
          </a:bodyPr>
          <a:lstStyle/>
          <a:p>
            <a:r>
              <a:rPr lang="en-US" sz="3200" b="1" dirty="0" smtClean="0">
                <a:solidFill>
                  <a:schemeClr val="bg1"/>
                </a:solidFill>
              </a:rPr>
              <a:t> Decision</a:t>
            </a:r>
            <a:endParaRPr lang="en-US" sz="3200" b="1" dirty="0">
              <a:solidFill>
                <a:schemeClr val="bg1"/>
              </a:solidFill>
            </a:endParaRPr>
          </a:p>
          <a:p>
            <a:r>
              <a:rPr lang="en-US" sz="3200" b="1" dirty="0" smtClean="0">
                <a:solidFill>
                  <a:schemeClr val="bg1"/>
                </a:solidFill>
              </a:rPr>
              <a:t>  Support</a:t>
            </a:r>
            <a:r>
              <a:rPr lang="en-US" sz="3200" dirty="0" smtClean="0">
                <a:solidFill>
                  <a:schemeClr val="bg1"/>
                </a:solidFill>
              </a:rPr>
              <a:t/>
            </a:r>
            <a:br>
              <a:rPr lang="en-US" sz="3200" dirty="0" smtClean="0">
                <a:solidFill>
                  <a:schemeClr val="bg1"/>
                </a:solidFill>
              </a:rPr>
            </a:br>
            <a:endParaRPr lang="en-US" sz="3200" dirty="0" smtClean="0">
              <a:solidFill>
                <a:schemeClr val="bg1"/>
              </a:solidFill>
            </a:endParaRPr>
          </a:p>
          <a:p>
            <a:pPr marL="133200" indent="-169200">
              <a:buFont typeface="Arial"/>
              <a:buChar char="•"/>
            </a:pPr>
            <a:r>
              <a:rPr lang="en-US" sz="3200" dirty="0">
                <a:solidFill>
                  <a:schemeClr val="bg1"/>
                </a:solidFill>
              </a:rPr>
              <a:t> d</a:t>
            </a:r>
            <a:r>
              <a:rPr lang="en-US" sz="3200" dirty="0" smtClean="0">
                <a:solidFill>
                  <a:schemeClr val="bg1"/>
                </a:solidFill>
              </a:rPr>
              <a:t>ata viz.</a:t>
            </a:r>
          </a:p>
          <a:p>
            <a:pPr marL="205200" indent="-169200">
              <a:buFont typeface="Arial"/>
              <a:buChar char="•"/>
            </a:pPr>
            <a:r>
              <a:rPr lang="en-US" sz="3200" dirty="0" smtClean="0">
                <a:solidFill>
                  <a:schemeClr val="bg1"/>
                </a:solidFill>
              </a:rPr>
              <a:t> info-</a:t>
            </a:r>
            <a:br>
              <a:rPr lang="en-US" sz="3200" dirty="0" smtClean="0">
                <a:solidFill>
                  <a:schemeClr val="bg1"/>
                </a:solidFill>
              </a:rPr>
            </a:br>
            <a:r>
              <a:rPr lang="en-US" sz="3200" dirty="0" smtClean="0">
                <a:solidFill>
                  <a:schemeClr val="bg1"/>
                </a:solidFill>
              </a:rPr>
              <a:t>graphics</a:t>
            </a:r>
            <a:br>
              <a:rPr lang="en-US" sz="3200" dirty="0" smtClean="0">
                <a:solidFill>
                  <a:schemeClr val="bg1"/>
                </a:solidFill>
              </a:rPr>
            </a:br>
            <a:endParaRPr lang="en-US" sz="3200" dirty="0" smtClean="0">
              <a:solidFill>
                <a:schemeClr val="bg1"/>
              </a:solidFill>
            </a:endParaRPr>
          </a:p>
          <a:p>
            <a:pPr marL="133200" indent="-169200">
              <a:buFont typeface="Arial"/>
              <a:buChar char="•"/>
            </a:pPr>
            <a:endParaRPr lang="en-US" sz="3200" dirty="0">
              <a:solidFill>
                <a:schemeClr val="bg1"/>
              </a:solidFill>
            </a:endParaRPr>
          </a:p>
        </p:txBody>
      </p:sp>
      <p:sp>
        <p:nvSpPr>
          <p:cNvPr id="13" name="Right Arrow 12"/>
          <p:cNvSpPr/>
          <p:nvPr/>
        </p:nvSpPr>
        <p:spPr>
          <a:xfrm>
            <a:off x="2342791" y="2731952"/>
            <a:ext cx="1248028" cy="832102"/>
          </a:xfrm>
          <a:prstGeom prst="rightArrow">
            <a:avLst/>
          </a:prstGeom>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ight Arrow 13"/>
          <p:cNvSpPr/>
          <p:nvPr/>
        </p:nvSpPr>
        <p:spPr>
          <a:xfrm>
            <a:off x="5326882" y="2731952"/>
            <a:ext cx="1260000" cy="832102"/>
          </a:xfrm>
          <a:prstGeom prst="rightArrow">
            <a:avLst/>
          </a:prstGeom>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p:cNvSpPr txBox="1"/>
          <p:nvPr/>
        </p:nvSpPr>
        <p:spPr>
          <a:xfrm>
            <a:off x="0" y="221740"/>
            <a:ext cx="9143999" cy="769441"/>
          </a:xfrm>
          <a:prstGeom prst="rect">
            <a:avLst/>
          </a:prstGeom>
          <a:noFill/>
        </p:spPr>
        <p:txBody>
          <a:bodyPr wrap="square" rtlCol="0">
            <a:spAutoFit/>
          </a:bodyPr>
          <a:lstStyle/>
          <a:p>
            <a:pPr algn="ctr"/>
            <a:r>
              <a:rPr lang="en-US" sz="4400" dirty="0" smtClean="0">
                <a:solidFill>
                  <a:srgbClr val="FFFFFF"/>
                </a:solidFill>
              </a:rPr>
              <a:t>What tools are needed?</a:t>
            </a:r>
          </a:p>
        </p:txBody>
      </p:sp>
      <p:sp>
        <p:nvSpPr>
          <p:cNvPr id="5" name="TextBox 4"/>
          <p:cNvSpPr txBox="1"/>
          <p:nvPr/>
        </p:nvSpPr>
        <p:spPr>
          <a:xfrm>
            <a:off x="2342791" y="6002871"/>
            <a:ext cx="4538307" cy="523220"/>
          </a:xfrm>
          <a:prstGeom prst="rect">
            <a:avLst/>
          </a:prstGeom>
          <a:noFill/>
        </p:spPr>
        <p:txBody>
          <a:bodyPr wrap="square" rtlCol="0">
            <a:spAutoFit/>
          </a:bodyPr>
          <a:lstStyle/>
          <a:p>
            <a:r>
              <a:rPr lang="en-US" sz="2800" dirty="0" smtClean="0">
                <a:solidFill>
                  <a:srgbClr val="FFFFFF"/>
                </a:solidFill>
              </a:rPr>
              <a:t>Collaboration Support</a:t>
            </a:r>
          </a:p>
        </p:txBody>
      </p:sp>
    </p:spTree>
    <p:extLst>
      <p:ext uri="{BB962C8B-B14F-4D97-AF65-F5344CB8AC3E}">
        <p14:creationId xmlns:p14="http://schemas.microsoft.com/office/powerpoint/2010/main" val="250898793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01" y="61999"/>
            <a:ext cx="9258196" cy="845907"/>
          </a:xfrm>
        </p:spPr>
        <p:txBody>
          <a:bodyPr>
            <a:normAutofit/>
          </a:bodyPr>
          <a:lstStyle/>
          <a:p>
            <a:r>
              <a:rPr lang="en-US" dirty="0" smtClean="0"/>
              <a:t>Background</a:t>
            </a:r>
            <a:endParaRPr lang="en-US" dirty="0"/>
          </a:p>
        </p:txBody>
      </p:sp>
      <p:sp>
        <p:nvSpPr>
          <p:cNvPr id="3" name="Content Placeholder 2"/>
          <p:cNvSpPr>
            <a:spLocks noGrp="1"/>
          </p:cNvSpPr>
          <p:nvPr>
            <p:ph idx="1"/>
          </p:nvPr>
        </p:nvSpPr>
        <p:spPr>
          <a:xfrm>
            <a:off x="278525" y="994853"/>
            <a:ext cx="9403030" cy="5744616"/>
          </a:xfrm>
        </p:spPr>
        <p:txBody>
          <a:bodyPr>
            <a:normAutofit/>
          </a:bodyPr>
          <a:lstStyle/>
          <a:p>
            <a:pPr marL="457200" indent="-457200">
              <a:lnSpc>
                <a:spcPts val="3600"/>
              </a:lnSpc>
              <a:spcBef>
                <a:spcPts val="1416"/>
              </a:spcBef>
              <a:buFont typeface="Arial"/>
              <a:buChar char="•"/>
            </a:pPr>
            <a:r>
              <a:rPr lang="en-US" sz="3400" dirty="0" smtClean="0">
                <a:solidFill>
                  <a:srgbClr val="FFFFFF"/>
                </a:solidFill>
              </a:rPr>
              <a:t>60</a:t>
            </a:r>
            <a:r>
              <a:rPr lang="en-US" sz="3400" dirty="0">
                <a:solidFill>
                  <a:srgbClr val="FFFFFF"/>
                </a:solidFill>
              </a:rPr>
              <a:t>% of all mammals </a:t>
            </a:r>
            <a:r>
              <a:rPr lang="en-US" sz="3400" dirty="0" smtClean="0">
                <a:solidFill>
                  <a:srgbClr val="FFFFFF"/>
                </a:solidFill>
              </a:rPr>
              <a:t>are livestock, </a:t>
            </a:r>
            <a:br>
              <a:rPr lang="en-US" sz="3400" dirty="0" smtClean="0">
                <a:solidFill>
                  <a:srgbClr val="FFFFFF"/>
                </a:solidFill>
              </a:rPr>
            </a:br>
            <a:r>
              <a:rPr lang="en-US" sz="3400" dirty="0" smtClean="0">
                <a:solidFill>
                  <a:srgbClr val="FFFFFF"/>
                </a:solidFill>
              </a:rPr>
              <a:t>36% are humans, 4% are wild. </a:t>
            </a:r>
          </a:p>
          <a:p>
            <a:pPr marL="457200" indent="-457200">
              <a:lnSpc>
                <a:spcPts val="3600"/>
              </a:lnSpc>
              <a:spcBef>
                <a:spcPts val="1416"/>
              </a:spcBef>
              <a:buFont typeface="Arial"/>
              <a:buChar char="•"/>
            </a:pPr>
            <a:r>
              <a:rPr lang="en-US" sz="3400" dirty="0" smtClean="0">
                <a:solidFill>
                  <a:srgbClr val="FFFFFF"/>
                </a:solidFill>
              </a:rPr>
              <a:t>Biomass of broiler chickens &gt;</a:t>
            </a:r>
            <a:r>
              <a:rPr lang="en-US" sz="3400" dirty="0">
                <a:solidFill>
                  <a:srgbClr val="FFFFFF"/>
                </a:solidFill>
              </a:rPr>
              <a:t> </a:t>
            </a:r>
            <a:r>
              <a:rPr lang="en-US" sz="3400" dirty="0" smtClean="0">
                <a:solidFill>
                  <a:srgbClr val="FFFFFF"/>
                </a:solidFill>
              </a:rPr>
              <a:t>all wild birds.</a:t>
            </a:r>
          </a:p>
          <a:p>
            <a:pPr marL="457200" indent="-457200">
              <a:lnSpc>
                <a:spcPts val="3600"/>
              </a:lnSpc>
              <a:spcBef>
                <a:spcPts val="1416"/>
              </a:spcBef>
              <a:buFont typeface="Arial"/>
              <a:buChar char="•"/>
            </a:pPr>
            <a:r>
              <a:rPr lang="en-US" sz="3400" dirty="0" smtClean="0">
                <a:solidFill>
                  <a:srgbClr val="FFFFFF"/>
                </a:solidFill>
              </a:rPr>
              <a:t>60</a:t>
            </a:r>
            <a:r>
              <a:rPr lang="en-US" sz="3400" dirty="0">
                <a:solidFill>
                  <a:srgbClr val="FFFFFF"/>
                </a:solidFill>
              </a:rPr>
              <a:t>% of </a:t>
            </a:r>
            <a:r>
              <a:rPr lang="en-US" sz="3400" dirty="0" smtClean="0">
                <a:solidFill>
                  <a:srgbClr val="FFFFFF"/>
                </a:solidFill>
              </a:rPr>
              <a:t>vertebrates lost since 1970.</a:t>
            </a:r>
          </a:p>
          <a:p>
            <a:pPr marL="457200" indent="-457200">
              <a:lnSpc>
                <a:spcPts val="3600"/>
              </a:lnSpc>
              <a:spcBef>
                <a:spcPts val="1416"/>
              </a:spcBef>
              <a:buFont typeface="Arial"/>
              <a:buChar char="•"/>
            </a:pPr>
            <a:r>
              <a:rPr lang="en-US" sz="3400" dirty="0" smtClean="0">
                <a:solidFill>
                  <a:srgbClr val="FFFFFF"/>
                </a:solidFill>
              </a:rPr>
              <a:t>83% of freshwater animals lost since 1970.</a:t>
            </a:r>
          </a:p>
          <a:p>
            <a:pPr marL="457200" indent="-457200">
              <a:lnSpc>
                <a:spcPts val="3600"/>
              </a:lnSpc>
              <a:spcBef>
                <a:spcPts val="1416"/>
              </a:spcBef>
              <a:buFont typeface="Arial"/>
              <a:buChar char="•"/>
            </a:pPr>
            <a:r>
              <a:rPr lang="en-US" sz="3400" dirty="0" smtClean="0">
                <a:solidFill>
                  <a:srgbClr val="FFFFFF"/>
                </a:solidFill>
              </a:rPr>
              <a:t>7.6×10</a:t>
            </a:r>
            <a:r>
              <a:rPr lang="en-US" sz="3400" baseline="30000" dirty="0" smtClean="0">
                <a:solidFill>
                  <a:srgbClr val="FFFFFF"/>
                </a:solidFill>
              </a:rPr>
              <a:t>9</a:t>
            </a:r>
            <a:r>
              <a:rPr lang="en-US" sz="3400" dirty="0" smtClean="0">
                <a:solidFill>
                  <a:srgbClr val="FFFFFF"/>
                </a:solidFill>
              </a:rPr>
              <a:t> humans @ </a:t>
            </a:r>
            <a:r>
              <a:rPr lang="en-US" sz="3400" dirty="0">
                <a:solidFill>
                  <a:srgbClr val="FFFFFF"/>
                </a:solidFill>
              </a:rPr>
              <a:t>&gt;3×</a:t>
            </a:r>
            <a:r>
              <a:rPr lang="en-US" sz="3400" dirty="0" smtClean="0">
                <a:solidFill>
                  <a:srgbClr val="FFFFFF"/>
                </a:solidFill>
              </a:rPr>
              <a:t>10</a:t>
            </a:r>
            <a:r>
              <a:rPr lang="en-US" sz="3400" baseline="30000" dirty="0" smtClean="0">
                <a:solidFill>
                  <a:srgbClr val="FFFFFF"/>
                </a:solidFill>
              </a:rPr>
              <a:t>9</a:t>
            </a:r>
            <a:r>
              <a:rPr lang="en-US" sz="3400" dirty="0" smtClean="0">
                <a:solidFill>
                  <a:srgbClr val="FFFFFF"/>
                </a:solidFill>
              </a:rPr>
              <a:t> century</a:t>
            </a:r>
            <a:r>
              <a:rPr lang="en-US" sz="3400" baseline="30000" dirty="0" smtClean="0">
                <a:solidFill>
                  <a:srgbClr val="FFFFFF"/>
                </a:solidFill>
              </a:rPr>
              <a:t>-1</a:t>
            </a:r>
            <a:r>
              <a:rPr lang="en-US" sz="3400" dirty="0" smtClean="0">
                <a:solidFill>
                  <a:srgbClr val="FFFFFF"/>
                </a:solidFill>
              </a:rPr>
              <a:t>.</a:t>
            </a:r>
          </a:p>
          <a:p>
            <a:pPr marL="457200" indent="-457200">
              <a:lnSpc>
                <a:spcPts val="3600"/>
              </a:lnSpc>
              <a:spcBef>
                <a:spcPts val="1416"/>
              </a:spcBef>
              <a:buFont typeface="Arial"/>
              <a:buChar char="•"/>
            </a:pPr>
            <a:r>
              <a:rPr lang="en-US" sz="3400" dirty="0" smtClean="0">
                <a:solidFill>
                  <a:srgbClr val="FFFFFF"/>
                </a:solidFill>
              </a:rPr>
              <a:t>Anthropic global warming rate: 0.034 ℃ a</a:t>
            </a:r>
            <a:r>
              <a:rPr lang="en-US" sz="3400" baseline="30000" dirty="0">
                <a:solidFill>
                  <a:srgbClr val="FFFFFF"/>
                </a:solidFill>
              </a:rPr>
              <a:t>-</a:t>
            </a:r>
            <a:r>
              <a:rPr lang="en-US" sz="3400" baseline="30000" dirty="0" smtClean="0">
                <a:solidFill>
                  <a:srgbClr val="FFFFFF"/>
                </a:solidFill>
              </a:rPr>
              <a:t>1.</a:t>
            </a:r>
            <a:endParaRPr lang="en-US" sz="3400" dirty="0" smtClean="0">
              <a:solidFill>
                <a:srgbClr val="FFFFFF"/>
              </a:solidFill>
            </a:endParaRPr>
          </a:p>
          <a:p>
            <a:pPr marL="457200" indent="-457200">
              <a:lnSpc>
                <a:spcPts val="3600"/>
              </a:lnSpc>
              <a:spcBef>
                <a:spcPts val="1416"/>
              </a:spcBef>
              <a:buFont typeface="Arial"/>
              <a:buChar char="•"/>
            </a:pPr>
            <a:r>
              <a:rPr lang="en-US" sz="3400" dirty="0">
                <a:solidFill>
                  <a:srgbClr val="FFFFFF"/>
                </a:solidFill>
              </a:rPr>
              <a:t>R</a:t>
            </a:r>
            <a:r>
              <a:rPr lang="en-US" sz="3400" dirty="0" smtClean="0">
                <a:solidFill>
                  <a:srgbClr val="FFFFFF"/>
                </a:solidFill>
              </a:rPr>
              <a:t>un-away global warming?</a:t>
            </a:r>
            <a:endParaRPr lang="en-US" sz="3400" dirty="0">
              <a:solidFill>
                <a:srgbClr val="FFFFFF"/>
              </a:solidFill>
            </a:endParaRPr>
          </a:p>
        </p:txBody>
      </p:sp>
    </p:spTree>
    <p:extLst>
      <p:ext uri="{BB962C8B-B14F-4D97-AF65-F5344CB8AC3E}">
        <p14:creationId xmlns:p14="http://schemas.microsoft.com/office/powerpoint/2010/main" val="28975683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31913" y="2315912"/>
            <a:ext cx="8281728" cy="2977346"/>
          </a:xfrm>
        </p:spPr>
        <p:txBody>
          <a:bodyPr>
            <a:noAutofit/>
          </a:bodyPr>
          <a:lstStyle/>
          <a:p>
            <a:pPr marL="571500" indent="-571500">
              <a:buFont typeface="Arial"/>
              <a:buChar char="•"/>
            </a:pPr>
            <a:r>
              <a:rPr lang="en-US" sz="3600" dirty="0">
                <a:solidFill>
                  <a:srgbClr val="FFFFFF"/>
                </a:solidFill>
                <a:latin typeface="+mn-lt"/>
              </a:rPr>
              <a:t>D</a:t>
            </a:r>
            <a:r>
              <a:rPr lang="en-US" sz="3600" dirty="0" smtClean="0">
                <a:solidFill>
                  <a:srgbClr val="FFFFFF"/>
                </a:solidFill>
                <a:latin typeface="+mn-lt"/>
              </a:rPr>
              <a:t>ata mobilization</a:t>
            </a:r>
            <a:endParaRPr lang="en-US" sz="3600" dirty="0">
              <a:solidFill>
                <a:srgbClr val="FFFFFF"/>
              </a:solidFill>
              <a:latin typeface="+mn-lt"/>
            </a:endParaRPr>
          </a:p>
          <a:p>
            <a:pPr marL="571500" indent="-571500">
              <a:buFont typeface="Arial"/>
              <a:buChar char="•"/>
            </a:pPr>
            <a:r>
              <a:rPr lang="en-US" sz="3600" dirty="0" smtClean="0">
                <a:solidFill>
                  <a:srgbClr val="FFFFFF"/>
                </a:solidFill>
                <a:latin typeface="+mn-lt"/>
              </a:rPr>
              <a:t>Resilience and agility</a:t>
            </a:r>
          </a:p>
          <a:p>
            <a:pPr marL="571500" indent="-571500">
              <a:buSzPct val="100000"/>
              <a:buFont typeface="Arial"/>
              <a:buChar char="•"/>
            </a:pPr>
            <a:r>
              <a:rPr lang="en-US" sz="3600" dirty="0" smtClean="0">
                <a:solidFill>
                  <a:srgbClr val="FFFFFF"/>
                </a:solidFill>
                <a:latin typeface="+mn-lt"/>
              </a:rPr>
              <a:t>Implementation of new tools</a:t>
            </a:r>
          </a:p>
          <a:p>
            <a:pPr marL="571500" indent="-571500">
              <a:buSzPct val="100000"/>
              <a:buFont typeface="Arial"/>
              <a:buChar char="•"/>
            </a:pPr>
            <a:r>
              <a:rPr lang="en-US" sz="3600" dirty="0" smtClean="0">
                <a:solidFill>
                  <a:srgbClr val="FFFFFF"/>
                </a:solidFill>
                <a:latin typeface="+mn-lt"/>
              </a:rPr>
              <a:t>Informed decisions</a:t>
            </a:r>
          </a:p>
        </p:txBody>
      </p:sp>
      <p:sp>
        <p:nvSpPr>
          <p:cNvPr id="2" name="Rectangle 1"/>
          <p:cNvSpPr/>
          <p:nvPr/>
        </p:nvSpPr>
        <p:spPr>
          <a:xfrm>
            <a:off x="367076" y="492832"/>
            <a:ext cx="8987588" cy="1446550"/>
          </a:xfrm>
          <a:prstGeom prst="rect">
            <a:avLst/>
          </a:prstGeom>
        </p:spPr>
        <p:txBody>
          <a:bodyPr wrap="square">
            <a:spAutoFit/>
          </a:bodyPr>
          <a:lstStyle/>
          <a:p>
            <a:r>
              <a:rPr lang="en-US" sz="4400" dirty="0" smtClean="0">
                <a:solidFill>
                  <a:schemeClr val="bg1"/>
                </a:solidFill>
              </a:rPr>
              <a:t>Salmon </a:t>
            </a:r>
            <a:r>
              <a:rPr lang="en-US" sz="4400" u="sng" dirty="0" smtClean="0">
                <a:solidFill>
                  <a:schemeClr val="bg1"/>
                </a:solidFill>
              </a:rPr>
              <a:t>problems</a:t>
            </a:r>
            <a:r>
              <a:rPr lang="en-US" sz="4400" dirty="0" smtClean="0">
                <a:solidFill>
                  <a:schemeClr val="bg1"/>
                </a:solidFill>
              </a:rPr>
              <a:t> are specific.</a:t>
            </a:r>
          </a:p>
          <a:p>
            <a:r>
              <a:rPr lang="en-US" sz="4400" dirty="0" smtClean="0">
                <a:solidFill>
                  <a:schemeClr val="bg1"/>
                </a:solidFill>
              </a:rPr>
              <a:t>Salmon </a:t>
            </a:r>
            <a:r>
              <a:rPr lang="en-US" sz="4400" u="sng" dirty="0" smtClean="0">
                <a:solidFill>
                  <a:schemeClr val="bg1"/>
                </a:solidFill>
              </a:rPr>
              <a:t>solutions</a:t>
            </a:r>
            <a:r>
              <a:rPr lang="en-US" sz="4400" dirty="0" smtClean="0">
                <a:solidFill>
                  <a:schemeClr val="bg1"/>
                </a:solidFill>
              </a:rPr>
              <a:t> are general.</a:t>
            </a:r>
            <a:endParaRPr lang="en-CA" sz="4400" dirty="0">
              <a:solidFill>
                <a:schemeClr val="bg1"/>
              </a:solidFill>
            </a:endParaRPr>
          </a:p>
        </p:txBody>
      </p:sp>
      <p:sp>
        <p:nvSpPr>
          <p:cNvPr id="5" name="Rectangle 4"/>
          <p:cNvSpPr/>
          <p:nvPr/>
        </p:nvSpPr>
        <p:spPr>
          <a:xfrm>
            <a:off x="-16040" y="5367893"/>
            <a:ext cx="9160040" cy="677108"/>
          </a:xfrm>
          <a:prstGeom prst="rect">
            <a:avLst/>
          </a:prstGeom>
        </p:spPr>
        <p:txBody>
          <a:bodyPr wrap="square">
            <a:spAutoFit/>
          </a:bodyPr>
          <a:lstStyle/>
          <a:p>
            <a:pPr algn="ctr"/>
            <a:r>
              <a:rPr lang="en-US" sz="3800" dirty="0">
                <a:solidFill>
                  <a:srgbClr val="FFFFFF"/>
                </a:solidFill>
              </a:rPr>
              <a:t>R</a:t>
            </a:r>
            <a:r>
              <a:rPr lang="en-US" sz="3800" dirty="0" smtClean="0">
                <a:solidFill>
                  <a:srgbClr val="FFFFFF"/>
                </a:solidFill>
              </a:rPr>
              <a:t>epay participants by sharing</a:t>
            </a:r>
            <a:endParaRPr lang="en-US" sz="3800" dirty="0">
              <a:solidFill>
                <a:schemeClr val="bg1"/>
              </a:solidFill>
            </a:endParaRPr>
          </a:p>
        </p:txBody>
      </p:sp>
      <p:sp>
        <p:nvSpPr>
          <p:cNvPr id="7" name="Rectangle 6"/>
          <p:cNvSpPr/>
          <p:nvPr/>
        </p:nvSpPr>
        <p:spPr>
          <a:xfrm>
            <a:off x="16935" y="2227707"/>
            <a:ext cx="9127065" cy="2862657"/>
          </a:xfrm>
          <a:prstGeom prst="rect">
            <a:avLst/>
          </a:prstGeom>
          <a:solidFill>
            <a:schemeClr val="accent4">
              <a:alpha val="32000"/>
            </a:schemeClr>
          </a:solidFill>
          <a:ln>
            <a:solidFill>
              <a:srgbClr val="FD66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1630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64053" y="1916774"/>
            <a:ext cx="1994565" cy="2906060"/>
          </a:xfrm>
          <a:prstGeom prst="rect">
            <a:avLst/>
          </a:prstGeom>
          <a:effectLst>
            <a:softEdge rad="76200"/>
          </a:effectLst>
        </p:spPr>
      </p:pic>
      <p:sp>
        <p:nvSpPr>
          <p:cNvPr id="3" name="TextBox 2"/>
          <p:cNvSpPr txBox="1"/>
          <p:nvPr/>
        </p:nvSpPr>
        <p:spPr>
          <a:xfrm>
            <a:off x="7541665" y="6553957"/>
            <a:ext cx="2136715" cy="215444"/>
          </a:xfrm>
          <a:prstGeom prst="rect">
            <a:avLst/>
          </a:prstGeom>
          <a:noFill/>
        </p:spPr>
        <p:txBody>
          <a:bodyPr wrap="square" rtlCol="0">
            <a:spAutoFit/>
          </a:bodyPr>
          <a:lstStyle/>
          <a:p>
            <a:r>
              <a:rPr lang="en-US" sz="800" dirty="0" smtClean="0">
                <a:solidFill>
                  <a:schemeClr val="bg1"/>
                </a:solidFill>
                <a:latin typeface="Helvetica Neue UltraLight"/>
                <a:cs typeface="Helvetica Neue UltraLight"/>
              </a:rPr>
              <a:t>Credit: </a:t>
            </a:r>
            <a:r>
              <a:rPr lang="en-US" sz="800" dirty="0" err="1" smtClean="0">
                <a:solidFill>
                  <a:schemeClr val="bg1"/>
                </a:solidFill>
                <a:latin typeface="Helvetica Neue UltraLight"/>
                <a:cs typeface="Helvetica Neue UltraLight"/>
              </a:rPr>
              <a:t>Uwe</a:t>
            </a:r>
            <a:r>
              <a:rPr lang="en-US" sz="800" dirty="0" smtClean="0">
                <a:solidFill>
                  <a:schemeClr val="bg1"/>
                </a:solidFill>
                <a:latin typeface="Helvetica Neue UltraLight"/>
                <a:cs typeface="Helvetica Neue UltraLight"/>
              </a:rPr>
              <a:t> </a:t>
            </a:r>
            <a:r>
              <a:rPr lang="en-US" sz="800" dirty="0" err="1" smtClean="0">
                <a:solidFill>
                  <a:schemeClr val="bg1"/>
                </a:solidFill>
                <a:latin typeface="Helvetica Neue UltraLight"/>
                <a:cs typeface="Helvetica Neue UltraLight"/>
              </a:rPr>
              <a:t>Kils</a:t>
            </a:r>
            <a:r>
              <a:rPr lang="en-US" sz="800" dirty="0">
                <a:solidFill>
                  <a:schemeClr val="bg1"/>
                </a:solidFill>
                <a:latin typeface="Helvetica Neue UltraLight"/>
                <a:cs typeface="Helvetica Neue UltraLight"/>
              </a:rPr>
              <a:t>, </a:t>
            </a:r>
            <a:r>
              <a:rPr lang="en-US" sz="800" dirty="0" err="1">
                <a:solidFill>
                  <a:schemeClr val="bg1"/>
                </a:solidFill>
                <a:latin typeface="Helvetica Neue UltraLight"/>
                <a:cs typeface="Helvetica Neue UltraLight"/>
              </a:rPr>
              <a:t>ecoscope.com</a:t>
            </a:r>
            <a:endParaRPr lang="en-US" sz="800" dirty="0" smtClean="0">
              <a:solidFill>
                <a:schemeClr val="bg1"/>
              </a:solidFill>
              <a:latin typeface="Helvetica Neue UltraLight"/>
              <a:cs typeface="Helvetica Neue UltraLight"/>
            </a:endParaRPr>
          </a:p>
        </p:txBody>
      </p:sp>
      <p:sp>
        <p:nvSpPr>
          <p:cNvPr id="4" name="TextBox 3"/>
          <p:cNvSpPr txBox="1"/>
          <p:nvPr/>
        </p:nvSpPr>
        <p:spPr>
          <a:xfrm>
            <a:off x="1" y="252898"/>
            <a:ext cx="9121328" cy="769441"/>
          </a:xfrm>
          <a:prstGeom prst="rect">
            <a:avLst/>
          </a:prstGeom>
          <a:noFill/>
        </p:spPr>
        <p:txBody>
          <a:bodyPr wrap="square" rtlCol="0">
            <a:spAutoFit/>
          </a:bodyPr>
          <a:lstStyle/>
          <a:p>
            <a:pPr algn="ctr"/>
            <a:r>
              <a:rPr lang="en-US" sz="4400" dirty="0" smtClean="0">
                <a:solidFill>
                  <a:srgbClr val="FFFFFF"/>
                </a:solidFill>
                <a:latin typeface="Helvetica Neue UltraLight"/>
                <a:cs typeface="Helvetica Neue UltraLight"/>
              </a:rPr>
              <a:t>International Salmon Data Laboratory</a:t>
            </a:r>
          </a:p>
        </p:txBody>
      </p:sp>
      <p:sp>
        <p:nvSpPr>
          <p:cNvPr id="6" name="TextBox 5"/>
          <p:cNvSpPr txBox="1"/>
          <p:nvPr/>
        </p:nvSpPr>
        <p:spPr>
          <a:xfrm>
            <a:off x="34638" y="5316994"/>
            <a:ext cx="9121329" cy="769441"/>
          </a:xfrm>
          <a:prstGeom prst="rect">
            <a:avLst/>
          </a:prstGeom>
          <a:noFill/>
        </p:spPr>
        <p:txBody>
          <a:bodyPr wrap="square" rtlCol="0">
            <a:spAutoFit/>
          </a:bodyPr>
          <a:lstStyle/>
          <a:p>
            <a:pPr algn="ctr"/>
            <a:r>
              <a:rPr lang="en-US" sz="4400" dirty="0" smtClean="0">
                <a:solidFill>
                  <a:srgbClr val="FFFFFF"/>
                </a:solidFill>
                <a:latin typeface="Helvetica Neue UltraLight"/>
                <a:cs typeface="Helvetica Neue UltraLight"/>
              </a:rPr>
              <a:t>The revolution begins with salmon</a:t>
            </a:r>
          </a:p>
        </p:txBody>
      </p:sp>
      <p:sp>
        <p:nvSpPr>
          <p:cNvPr id="7" name="TextBox 6"/>
          <p:cNvSpPr txBox="1"/>
          <p:nvPr/>
        </p:nvSpPr>
        <p:spPr>
          <a:xfrm>
            <a:off x="1" y="5940940"/>
            <a:ext cx="9155966" cy="769441"/>
          </a:xfrm>
          <a:prstGeom prst="rect">
            <a:avLst/>
          </a:prstGeom>
          <a:noFill/>
        </p:spPr>
        <p:txBody>
          <a:bodyPr wrap="square" rtlCol="0">
            <a:spAutoFit/>
          </a:bodyPr>
          <a:lstStyle/>
          <a:p>
            <a:pPr algn="ctr"/>
            <a:r>
              <a:rPr lang="en-US" sz="4400" dirty="0" smtClean="0">
                <a:solidFill>
                  <a:srgbClr val="FFFFFF"/>
                </a:solidFill>
                <a:latin typeface="Helvetica Neue UltraLight"/>
                <a:cs typeface="Helvetica Neue UltraLight"/>
              </a:rPr>
              <a:t>and you.</a:t>
            </a:r>
          </a:p>
        </p:txBody>
      </p:sp>
    </p:spTree>
    <p:extLst>
      <p:ext uri="{BB962C8B-B14F-4D97-AF65-F5344CB8AC3E}">
        <p14:creationId xmlns:p14="http://schemas.microsoft.com/office/powerpoint/2010/main" val="782816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45490" y="-46601"/>
            <a:ext cx="9789490" cy="6937243"/>
          </a:xfrm>
          <a:prstGeom prst="rect">
            <a:avLst/>
          </a:prstGeom>
        </p:spPr>
      </p:pic>
      <p:sp>
        <p:nvSpPr>
          <p:cNvPr id="4" name="TextBox 3"/>
          <p:cNvSpPr txBox="1"/>
          <p:nvPr/>
        </p:nvSpPr>
        <p:spPr>
          <a:xfrm>
            <a:off x="-645488" y="-16750"/>
            <a:ext cx="3648730" cy="1508105"/>
          </a:xfrm>
          <a:prstGeom prst="rect">
            <a:avLst/>
          </a:prstGeom>
          <a:noFill/>
        </p:spPr>
        <p:txBody>
          <a:bodyPr wrap="none" rtlCol="0">
            <a:spAutoFit/>
          </a:bodyPr>
          <a:lstStyle/>
          <a:p>
            <a:r>
              <a:rPr lang="en-US" sz="3600" dirty="0" err="1" smtClean="0">
                <a:solidFill>
                  <a:srgbClr val="FFFFFF"/>
                </a:solidFill>
              </a:rPr>
              <a:t>Duomo</a:t>
            </a:r>
            <a:r>
              <a:rPr lang="en-US" sz="3600" dirty="0" smtClean="0">
                <a:solidFill>
                  <a:srgbClr val="FFFFFF"/>
                </a:solidFill>
              </a:rPr>
              <a:t> di Milano</a:t>
            </a:r>
          </a:p>
          <a:p>
            <a:r>
              <a:rPr lang="en-US" sz="2800" dirty="0">
                <a:solidFill>
                  <a:srgbClr val="FFFFFF"/>
                </a:solidFill>
              </a:rPr>
              <a:t> </a:t>
            </a:r>
            <a:r>
              <a:rPr lang="en-US" sz="2800" dirty="0" smtClean="0">
                <a:solidFill>
                  <a:srgbClr val="FFFFFF"/>
                </a:solidFill>
              </a:rPr>
              <a:t> started:1386</a:t>
            </a:r>
          </a:p>
          <a:p>
            <a:r>
              <a:rPr lang="en-US" sz="2800" dirty="0">
                <a:solidFill>
                  <a:srgbClr val="FFFFFF"/>
                </a:solidFill>
              </a:rPr>
              <a:t> </a:t>
            </a:r>
            <a:r>
              <a:rPr lang="en-US" sz="2800" dirty="0" smtClean="0">
                <a:solidFill>
                  <a:srgbClr val="FFFFFF"/>
                </a:solidFill>
              </a:rPr>
              <a:t> finished: 5 centuries</a:t>
            </a:r>
          </a:p>
        </p:txBody>
      </p:sp>
    </p:spTree>
    <p:extLst>
      <p:ext uri="{BB962C8B-B14F-4D97-AF65-F5344CB8AC3E}">
        <p14:creationId xmlns:p14="http://schemas.microsoft.com/office/powerpoint/2010/main" val="744594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01800" y="0"/>
            <a:ext cx="5718485" cy="6858000"/>
          </a:xfrm>
          <a:prstGeom prst="rect">
            <a:avLst/>
          </a:prstGeom>
        </p:spPr>
      </p:pic>
    </p:spTree>
    <p:extLst>
      <p:ext uri="{BB962C8B-B14F-4D97-AF65-F5344CB8AC3E}">
        <p14:creationId xmlns:p14="http://schemas.microsoft.com/office/powerpoint/2010/main" val="2653214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09800" y="0"/>
            <a:ext cx="4703379" cy="6858000"/>
          </a:xfrm>
          <a:prstGeom prst="rect">
            <a:avLst/>
          </a:prstGeom>
        </p:spPr>
      </p:pic>
    </p:spTree>
    <p:extLst>
      <p:ext uri="{BB962C8B-B14F-4D97-AF65-F5344CB8AC3E}">
        <p14:creationId xmlns:p14="http://schemas.microsoft.com/office/powerpoint/2010/main" val="6096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92300"/>
            <a:ext cx="9144000" cy="3058547"/>
          </a:xfrm>
          <a:prstGeom prst="rect">
            <a:avLst/>
          </a:prstGeom>
        </p:spPr>
      </p:pic>
    </p:spTree>
    <p:extLst>
      <p:ext uri="{BB962C8B-B14F-4D97-AF65-F5344CB8AC3E}">
        <p14:creationId xmlns:p14="http://schemas.microsoft.com/office/powerpoint/2010/main" val="2944091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170" y="3633300"/>
            <a:ext cx="8074919" cy="2677656"/>
          </a:xfrm>
          <a:prstGeom prst="rect">
            <a:avLst/>
          </a:prstGeom>
          <a:noFill/>
        </p:spPr>
        <p:txBody>
          <a:bodyPr wrap="square" rtlCol="0">
            <a:spAutoFit/>
          </a:bodyPr>
          <a:lstStyle/>
          <a:p>
            <a:r>
              <a:rPr lang="en-US" sz="2400" dirty="0">
                <a:solidFill>
                  <a:schemeClr val="bg1"/>
                </a:solidFill>
              </a:rPr>
              <a:t>Wild salmon are expanding across the Canadian </a:t>
            </a:r>
            <a:r>
              <a:rPr lang="en-US" sz="2400" dirty="0" smtClean="0">
                <a:solidFill>
                  <a:schemeClr val="bg1"/>
                </a:solidFill>
              </a:rPr>
              <a:t>Arctic. Indigenous Peoples are harvesting them in </a:t>
            </a:r>
            <a:r>
              <a:rPr lang="en-US" sz="2400" dirty="0">
                <a:solidFill>
                  <a:schemeClr val="bg1"/>
                </a:solidFill>
              </a:rPr>
              <a:t>places </a:t>
            </a:r>
            <a:r>
              <a:rPr lang="en-US" sz="2400" dirty="0" smtClean="0">
                <a:solidFill>
                  <a:schemeClr val="bg1"/>
                </a:solidFill>
              </a:rPr>
              <a:t>where salmon had never </a:t>
            </a:r>
            <a:r>
              <a:rPr lang="en-US" sz="2400" dirty="0">
                <a:solidFill>
                  <a:schemeClr val="bg1"/>
                </a:solidFill>
              </a:rPr>
              <a:t>been </a:t>
            </a:r>
            <a:r>
              <a:rPr lang="en-US" sz="2400" dirty="0" smtClean="0">
                <a:solidFill>
                  <a:schemeClr val="bg1"/>
                </a:solidFill>
              </a:rPr>
              <a:t>seen. </a:t>
            </a:r>
            <a:br>
              <a:rPr lang="en-US" sz="2400" dirty="0" smtClean="0">
                <a:solidFill>
                  <a:schemeClr val="bg1"/>
                </a:solidFill>
              </a:rPr>
            </a:br>
            <a:endParaRPr lang="en-US" sz="2400" dirty="0" smtClean="0">
              <a:solidFill>
                <a:schemeClr val="bg1"/>
              </a:solidFill>
            </a:endParaRPr>
          </a:p>
          <a:p>
            <a:r>
              <a:rPr lang="en-US" sz="2400" dirty="0" smtClean="0">
                <a:solidFill>
                  <a:schemeClr val="bg1"/>
                </a:solidFill>
              </a:rPr>
              <a:t>Dr. </a:t>
            </a:r>
            <a:r>
              <a:rPr lang="en-US" sz="2400" dirty="0" err="1" smtClean="0">
                <a:solidFill>
                  <a:schemeClr val="bg1"/>
                </a:solidFill>
              </a:rPr>
              <a:t>Dunmall’s</a:t>
            </a:r>
            <a:r>
              <a:rPr lang="en-US" sz="2400" dirty="0" smtClean="0">
                <a:solidFill>
                  <a:schemeClr val="bg1"/>
                </a:solidFill>
              </a:rPr>
              <a:t> project draws </a:t>
            </a:r>
            <a:r>
              <a:rPr lang="en-US" sz="2400" dirty="0">
                <a:solidFill>
                  <a:schemeClr val="bg1"/>
                </a:solidFill>
              </a:rPr>
              <a:t>on local knowledge </a:t>
            </a:r>
            <a:r>
              <a:rPr lang="en-US" sz="2400" dirty="0" smtClean="0">
                <a:solidFill>
                  <a:schemeClr val="bg1"/>
                </a:solidFill>
              </a:rPr>
              <a:t>to </a:t>
            </a:r>
            <a:r>
              <a:rPr lang="en-US" sz="2400" dirty="0">
                <a:solidFill>
                  <a:schemeClr val="bg1"/>
                </a:solidFill>
              </a:rPr>
              <a:t>identify </a:t>
            </a:r>
            <a:r>
              <a:rPr lang="en-US" sz="2400" dirty="0" smtClean="0">
                <a:solidFill>
                  <a:schemeClr val="bg1"/>
                </a:solidFill>
              </a:rPr>
              <a:t>salmon origins, </a:t>
            </a:r>
            <a:r>
              <a:rPr lang="en-US" sz="2400" dirty="0">
                <a:solidFill>
                  <a:schemeClr val="bg1"/>
                </a:solidFill>
              </a:rPr>
              <a:t>predict </a:t>
            </a:r>
            <a:r>
              <a:rPr lang="en-US" sz="2400" dirty="0" smtClean="0">
                <a:solidFill>
                  <a:schemeClr val="bg1"/>
                </a:solidFill>
              </a:rPr>
              <a:t>where they might colonize, and </a:t>
            </a:r>
            <a:r>
              <a:rPr lang="en-US" sz="2400" dirty="0">
                <a:solidFill>
                  <a:schemeClr val="bg1"/>
                </a:solidFill>
              </a:rPr>
              <a:t>assess </a:t>
            </a:r>
            <a:r>
              <a:rPr lang="en-US" sz="2400" dirty="0" smtClean="0">
                <a:solidFill>
                  <a:schemeClr val="bg1"/>
                </a:solidFill>
              </a:rPr>
              <a:t>interactions </a:t>
            </a:r>
            <a:r>
              <a:rPr lang="en-US" sz="2400" dirty="0">
                <a:solidFill>
                  <a:schemeClr val="bg1"/>
                </a:solidFill>
              </a:rPr>
              <a:t>with local Arctic </a:t>
            </a:r>
            <a:r>
              <a:rPr lang="en-US" sz="2400" dirty="0" smtClean="0">
                <a:solidFill>
                  <a:schemeClr val="bg1"/>
                </a:solidFill>
              </a:rPr>
              <a:t>fishes. </a:t>
            </a:r>
          </a:p>
        </p:txBody>
      </p:sp>
      <p:pic>
        <p:nvPicPr>
          <p:cNvPr id="3" name="Picture 2" descr="Karen Dunmall Are Salmon the new Char of the Arctic"/>
          <p:cNvPicPr>
            <a:picLocks noChangeAspect="1"/>
          </p:cNvPicPr>
          <p:nvPr/>
        </p:nvPicPr>
        <p:blipFill rotWithShape="1">
          <a:blip r:embed="rId2">
            <a:extLst>
              <a:ext uri="{28A0092B-C50C-407E-A947-70E740481C1C}">
                <a14:useLocalDpi xmlns:a14="http://schemas.microsoft.com/office/drawing/2010/main" val="0"/>
              </a:ext>
            </a:extLst>
          </a:blip>
          <a:srcRect l="5097" r="11976" b="3076"/>
          <a:stretch/>
        </p:blipFill>
        <p:spPr>
          <a:xfrm>
            <a:off x="326259" y="300329"/>
            <a:ext cx="4928846" cy="28803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546408" y="757307"/>
            <a:ext cx="3518939" cy="1569660"/>
          </a:xfrm>
          <a:prstGeom prst="rect">
            <a:avLst/>
          </a:prstGeom>
          <a:noFill/>
        </p:spPr>
        <p:txBody>
          <a:bodyPr wrap="square" rtlCol="0">
            <a:spAutoFit/>
          </a:bodyPr>
          <a:lstStyle/>
          <a:p>
            <a:r>
              <a:rPr lang="en-US" sz="2400" dirty="0" smtClean="0">
                <a:solidFill>
                  <a:schemeClr val="bg1"/>
                </a:solidFill>
              </a:rPr>
              <a:t>The </a:t>
            </a:r>
            <a:r>
              <a:rPr lang="en-US" sz="2400" dirty="0">
                <a:solidFill>
                  <a:schemeClr val="bg1"/>
                </a:solidFill>
              </a:rPr>
              <a:t>largest community-led initiative monitoring fish biodiversity in the Canadian Arctic.</a:t>
            </a:r>
            <a:endParaRPr lang="en-US" sz="2400" dirty="0" smtClean="0">
              <a:solidFill>
                <a:srgbClr val="FFFFFF"/>
              </a:solidFill>
            </a:endParaRPr>
          </a:p>
        </p:txBody>
      </p:sp>
    </p:spTree>
    <p:extLst>
      <p:ext uri="{BB962C8B-B14F-4D97-AF65-F5344CB8AC3E}">
        <p14:creationId xmlns:p14="http://schemas.microsoft.com/office/powerpoint/2010/main" val="4002463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260" y="3836974"/>
            <a:ext cx="9288940" cy="2862322"/>
          </a:xfrm>
          <a:prstGeom prst="rect">
            <a:avLst/>
          </a:prstGeom>
        </p:spPr>
        <p:txBody>
          <a:bodyPr wrap="square">
            <a:spAutoFit/>
          </a:bodyPr>
          <a:lstStyle/>
          <a:p>
            <a:r>
              <a:rPr lang="en-US" sz="3000" dirty="0">
                <a:solidFill>
                  <a:srgbClr val="FFFFFF"/>
                </a:solidFill>
              </a:rPr>
              <a:t>"Owing to the continued declines in wild </a:t>
            </a:r>
            <a:r>
              <a:rPr lang="en-US" sz="3000" dirty="0" smtClean="0">
                <a:solidFill>
                  <a:srgbClr val="FFFFFF"/>
                </a:solidFill>
              </a:rPr>
              <a:t>salmon abundance, lack </a:t>
            </a:r>
            <a:r>
              <a:rPr lang="en-US" sz="3000" dirty="0">
                <a:solidFill>
                  <a:srgbClr val="FFFFFF"/>
                </a:solidFill>
              </a:rPr>
              <a:t>of hatchery management reform, and impending climate change, the fate of wild salmon in California are in jeopardy</a:t>
            </a:r>
            <a:r>
              <a:rPr lang="en-US" sz="3000" dirty="0" smtClean="0">
                <a:solidFill>
                  <a:srgbClr val="FFFFFF"/>
                </a:solidFill>
              </a:rPr>
              <a:t>, and extinction</a:t>
            </a:r>
            <a:br>
              <a:rPr lang="en-US" sz="3000" dirty="0" smtClean="0">
                <a:solidFill>
                  <a:srgbClr val="FFFFFF"/>
                </a:solidFill>
              </a:rPr>
            </a:br>
            <a:r>
              <a:rPr lang="en-US" sz="3000" dirty="0" smtClean="0">
                <a:solidFill>
                  <a:srgbClr val="FFFFFF"/>
                </a:solidFill>
              </a:rPr>
              <a:t>in </a:t>
            </a:r>
            <a:r>
              <a:rPr lang="en-US" sz="3000" dirty="0">
                <a:solidFill>
                  <a:srgbClr val="FFFFFF"/>
                </a:solidFill>
              </a:rPr>
              <a:t>the wild is deemed likely if drastic management actions are not taken."</a:t>
            </a:r>
          </a:p>
        </p:txBody>
      </p:sp>
      <p:grpSp>
        <p:nvGrpSpPr>
          <p:cNvPr id="13" name="Group 12"/>
          <p:cNvGrpSpPr/>
          <p:nvPr/>
        </p:nvGrpSpPr>
        <p:grpSpPr>
          <a:xfrm>
            <a:off x="7461" y="-6957"/>
            <a:ext cx="9729735" cy="3508634"/>
            <a:chOff x="7461" y="-6957"/>
            <a:chExt cx="9729735" cy="3508634"/>
          </a:xfrm>
        </p:grpSpPr>
        <p:pic>
          <p:nvPicPr>
            <p:cNvPr id="2" name="Picture 1"/>
            <p:cNvPicPr>
              <a:picLocks noChangeAspect="1"/>
            </p:cNvPicPr>
            <p:nvPr/>
          </p:nvPicPr>
          <p:blipFill rotWithShape="1">
            <a:blip r:embed="rId3"/>
            <a:srcRect b="26821"/>
            <a:stretch/>
          </p:blipFill>
          <p:spPr>
            <a:xfrm>
              <a:off x="7461" y="-6957"/>
              <a:ext cx="5721190" cy="3508634"/>
            </a:xfrm>
            <a:prstGeom prst="rect">
              <a:avLst/>
            </a:prstGeom>
          </p:spPr>
        </p:pic>
        <p:pic>
          <p:nvPicPr>
            <p:cNvPr id="6" name="Picture 5"/>
            <p:cNvPicPr>
              <a:picLocks noChangeAspect="1"/>
            </p:cNvPicPr>
            <p:nvPr/>
          </p:nvPicPr>
          <p:blipFill rotWithShape="1">
            <a:blip r:embed="rId4"/>
            <a:srcRect b="58932"/>
            <a:stretch/>
          </p:blipFill>
          <p:spPr>
            <a:xfrm>
              <a:off x="5822789" y="547759"/>
              <a:ext cx="3914405" cy="630961"/>
            </a:xfrm>
            <a:prstGeom prst="rect">
              <a:avLst/>
            </a:prstGeom>
          </p:spPr>
        </p:pic>
        <p:sp>
          <p:nvSpPr>
            <p:cNvPr id="8" name="TextBox 7"/>
            <p:cNvSpPr txBox="1"/>
            <p:nvPr/>
          </p:nvSpPr>
          <p:spPr>
            <a:xfrm>
              <a:off x="6894301" y="35610"/>
              <a:ext cx="1186954" cy="523220"/>
            </a:xfrm>
            <a:prstGeom prst="rect">
              <a:avLst/>
            </a:prstGeom>
            <a:noFill/>
          </p:spPr>
          <p:txBody>
            <a:bodyPr wrap="square" rtlCol="0">
              <a:spAutoFit/>
            </a:bodyPr>
            <a:lstStyle/>
            <a:p>
              <a:r>
                <a:rPr lang="en-US" sz="2800" dirty="0" smtClean="0">
                  <a:solidFill>
                    <a:srgbClr val="FFFFFF"/>
                  </a:solidFill>
                </a:rPr>
                <a:t>Wild</a:t>
              </a:r>
            </a:p>
          </p:txBody>
        </p:sp>
        <p:sp>
          <p:nvSpPr>
            <p:cNvPr id="9" name="TextBox 8"/>
            <p:cNvSpPr txBox="1"/>
            <p:nvPr/>
          </p:nvSpPr>
          <p:spPr>
            <a:xfrm>
              <a:off x="6704388" y="1224398"/>
              <a:ext cx="1722988" cy="523220"/>
            </a:xfrm>
            <a:prstGeom prst="rect">
              <a:avLst/>
            </a:prstGeom>
            <a:noFill/>
          </p:spPr>
          <p:txBody>
            <a:bodyPr wrap="square" rtlCol="0">
              <a:spAutoFit/>
            </a:bodyPr>
            <a:lstStyle/>
            <a:p>
              <a:r>
                <a:rPr lang="en-US" sz="2800" dirty="0" smtClean="0">
                  <a:solidFill>
                    <a:srgbClr val="FFFFFF"/>
                  </a:solidFill>
                </a:rPr>
                <a:t>Hatchery</a:t>
              </a:r>
            </a:p>
          </p:txBody>
        </p:sp>
        <p:grpSp>
          <p:nvGrpSpPr>
            <p:cNvPr id="12" name="Group 11"/>
            <p:cNvGrpSpPr/>
            <p:nvPr/>
          </p:nvGrpSpPr>
          <p:grpSpPr>
            <a:xfrm>
              <a:off x="5822790" y="1732152"/>
              <a:ext cx="3914406" cy="904760"/>
              <a:chOff x="5822790" y="1732152"/>
              <a:chExt cx="3914406" cy="904760"/>
            </a:xfrm>
          </p:grpSpPr>
          <p:pic>
            <p:nvPicPr>
              <p:cNvPr id="5" name="Picture 4"/>
              <p:cNvPicPr>
                <a:picLocks noChangeAspect="1"/>
              </p:cNvPicPr>
              <p:nvPr/>
            </p:nvPicPr>
            <p:blipFill rotWithShape="1">
              <a:blip r:embed="rId4"/>
              <a:srcRect t="41111"/>
              <a:stretch/>
            </p:blipFill>
            <p:spPr>
              <a:xfrm>
                <a:off x="5822790" y="1732152"/>
                <a:ext cx="3914406" cy="904760"/>
              </a:xfrm>
              <a:prstGeom prst="rect">
                <a:avLst/>
              </a:prstGeom>
            </p:spPr>
          </p:pic>
          <p:sp>
            <p:nvSpPr>
              <p:cNvPr id="10" name="Rectangle 9"/>
              <p:cNvSpPr/>
              <p:nvPr/>
            </p:nvSpPr>
            <p:spPr>
              <a:xfrm>
                <a:off x="9025469" y="1955801"/>
                <a:ext cx="618067" cy="215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rot="5400000">
                <a:off x="9108233" y="1885639"/>
                <a:ext cx="618067" cy="5721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082351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n_Quixote Cervantes 1605 .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58061" cy="6858000"/>
          </a:xfrm>
          <a:prstGeom prst="rect">
            <a:avLst/>
          </a:prstGeom>
        </p:spPr>
      </p:pic>
      <p:sp>
        <p:nvSpPr>
          <p:cNvPr id="4" name="TextBox 3"/>
          <p:cNvSpPr txBox="1"/>
          <p:nvPr/>
        </p:nvSpPr>
        <p:spPr>
          <a:xfrm>
            <a:off x="5776605" y="3149555"/>
            <a:ext cx="2937464" cy="2308324"/>
          </a:xfrm>
          <a:prstGeom prst="rect">
            <a:avLst/>
          </a:prstGeom>
          <a:noFill/>
        </p:spPr>
        <p:txBody>
          <a:bodyPr wrap="none" rtlCol="0">
            <a:spAutoFit/>
          </a:bodyPr>
          <a:lstStyle/>
          <a:p>
            <a:r>
              <a:rPr lang="en-US" sz="2400" dirty="0" smtClean="0">
                <a:solidFill>
                  <a:srgbClr val="FFFFFF"/>
                </a:solidFill>
              </a:rPr>
              <a:t>Quixotic, Quixotism.</a:t>
            </a:r>
            <a:br>
              <a:rPr lang="en-US" sz="2400" dirty="0" smtClean="0">
                <a:solidFill>
                  <a:srgbClr val="FFFFFF"/>
                </a:solidFill>
              </a:rPr>
            </a:br>
            <a:endParaRPr lang="en-US" sz="2400" dirty="0" smtClean="0">
              <a:solidFill>
                <a:srgbClr val="FFFFFF"/>
              </a:solidFill>
            </a:endParaRPr>
          </a:p>
          <a:p>
            <a:r>
              <a:rPr lang="en-US" sz="2400" dirty="0">
                <a:solidFill>
                  <a:srgbClr val="FFFFFF"/>
                </a:solidFill>
              </a:rPr>
              <a:t>t</a:t>
            </a:r>
            <a:r>
              <a:rPr lang="en-US" sz="2400" dirty="0" smtClean="0">
                <a:solidFill>
                  <a:srgbClr val="FFFFFF"/>
                </a:solidFill>
              </a:rPr>
              <a:t>ilting at windmills.</a:t>
            </a:r>
            <a:br>
              <a:rPr lang="en-US" sz="2400" dirty="0" smtClean="0">
                <a:solidFill>
                  <a:srgbClr val="FFFFFF"/>
                </a:solidFill>
              </a:rPr>
            </a:br>
            <a:endParaRPr lang="en-US" sz="2400" dirty="0" smtClean="0">
              <a:solidFill>
                <a:srgbClr val="FFFFFF"/>
              </a:solidFill>
            </a:endParaRPr>
          </a:p>
          <a:p>
            <a:r>
              <a:rPr lang="en-US" sz="2400" dirty="0" smtClean="0">
                <a:solidFill>
                  <a:srgbClr val="FFFFFF"/>
                </a:solidFill>
              </a:rPr>
              <a:t>irrational idealism</a:t>
            </a:r>
            <a:br>
              <a:rPr lang="en-US" sz="2400" dirty="0" smtClean="0">
                <a:solidFill>
                  <a:srgbClr val="FFFFFF"/>
                </a:solidFill>
              </a:rPr>
            </a:br>
            <a:r>
              <a:rPr lang="en-US" sz="2400" dirty="0" smtClean="0">
                <a:solidFill>
                  <a:srgbClr val="FFFFFF"/>
                </a:solidFill>
              </a:rPr>
              <a:t>and optimism.</a:t>
            </a:r>
          </a:p>
        </p:txBody>
      </p:sp>
      <p:sp>
        <p:nvSpPr>
          <p:cNvPr id="5" name="Rectangle 4"/>
          <p:cNvSpPr/>
          <p:nvPr/>
        </p:nvSpPr>
        <p:spPr>
          <a:xfrm>
            <a:off x="5458061" y="1648051"/>
            <a:ext cx="3685939" cy="1138773"/>
          </a:xfrm>
          <a:prstGeom prst="rect">
            <a:avLst/>
          </a:prstGeom>
        </p:spPr>
        <p:txBody>
          <a:bodyPr wrap="square">
            <a:spAutoFit/>
          </a:bodyPr>
          <a:lstStyle/>
          <a:p>
            <a:pPr algn="ctr"/>
            <a:r>
              <a:rPr lang="en-US" sz="2200" dirty="0">
                <a:solidFill>
                  <a:srgbClr val="FFFFFF"/>
                </a:solidFill>
              </a:rPr>
              <a:t>Ingenious Nobleman </a:t>
            </a:r>
            <a:br>
              <a:rPr lang="en-US" sz="2200" dirty="0">
                <a:solidFill>
                  <a:srgbClr val="FFFFFF"/>
                </a:solidFill>
              </a:rPr>
            </a:br>
            <a:r>
              <a:rPr lang="en-US" sz="2200" dirty="0">
                <a:solidFill>
                  <a:srgbClr val="FFFFFF"/>
                </a:solidFill>
              </a:rPr>
              <a:t>Sir Quixote of La Mancha</a:t>
            </a:r>
          </a:p>
          <a:p>
            <a:pPr algn="ctr"/>
            <a:endParaRPr lang="en-US" sz="2200" dirty="0">
              <a:solidFill>
                <a:srgbClr val="FFFFFF"/>
              </a:solidFill>
            </a:endParaRPr>
          </a:p>
        </p:txBody>
      </p:sp>
      <p:pic>
        <p:nvPicPr>
          <p:cNvPr id="6" name="Picture 5"/>
          <p:cNvPicPr>
            <a:picLocks noChangeAspect="1"/>
          </p:cNvPicPr>
          <p:nvPr/>
        </p:nvPicPr>
        <p:blipFill>
          <a:blip r:embed="rId4"/>
          <a:stretch>
            <a:fillRect/>
          </a:stretch>
        </p:blipFill>
        <p:spPr>
          <a:xfrm>
            <a:off x="5435576" y="71"/>
            <a:ext cx="3749778" cy="1404000"/>
          </a:xfrm>
          <a:prstGeom prst="rect">
            <a:avLst/>
          </a:prstGeom>
        </p:spPr>
      </p:pic>
      <p:cxnSp>
        <p:nvCxnSpPr>
          <p:cNvPr id="8" name="Straight Connector 7"/>
          <p:cNvCxnSpPr/>
          <p:nvPr/>
        </p:nvCxnSpPr>
        <p:spPr>
          <a:xfrm>
            <a:off x="5435618" y="1405473"/>
            <a:ext cx="3708387" cy="0"/>
          </a:xfrm>
          <a:prstGeom prst="line">
            <a:avLst/>
          </a:prstGeom>
          <a:ln>
            <a:solidFill>
              <a:schemeClr val="bg1"/>
            </a:solidFill>
          </a:ln>
          <a:effectLst>
            <a:outerShdw blurRad="76200" dir="16200000" rotWithShape="0">
              <a:schemeClr val="bg1">
                <a:alpha val="40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567265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5600" y="-101598"/>
            <a:ext cx="8619069" cy="7201712"/>
          </a:xfrm>
          <a:prstGeom prst="rect">
            <a:avLst/>
          </a:prstGeom>
        </p:spPr>
      </p:pic>
      <p:sp>
        <p:nvSpPr>
          <p:cNvPr id="3" name="TextBox 2"/>
          <p:cNvSpPr txBox="1"/>
          <p:nvPr/>
        </p:nvSpPr>
        <p:spPr>
          <a:xfrm>
            <a:off x="491067" y="5972988"/>
            <a:ext cx="8331200" cy="1523494"/>
          </a:xfrm>
          <a:prstGeom prst="rect">
            <a:avLst/>
          </a:prstGeom>
          <a:solidFill>
            <a:schemeClr val="bg1"/>
          </a:solidFill>
        </p:spPr>
        <p:txBody>
          <a:bodyPr wrap="none" tIns="0" rtlCol="0">
            <a:noAutofit/>
          </a:bodyPr>
          <a:lstStyle/>
          <a:p>
            <a:pPr algn="ctr">
              <a:lnSpc>
                <a:spcPts val="2840"/>
              </a:lnSpc>
            </a:pPr>
            <a:r>
              <a:rPr lang="en-US" sz="3200" i="1" dirty="0" smtClean="0">
                <a:latin typeface="Times New Roman"/>
                <a:cs typeface="Times New Roman"/>
              </a:rPr>
              <a:t>“I’m right there in the room, and no</a:t>
            </a:r>
            <a:br>
              <a:rPr lang="en-US" sz="3200" i="1" dirty="0" smtClean="0">
                <a:latin typeface="Times New Roman"/>
                <a:cs typeface="Times New Roman"/>
              </a:rPr>
            </a:br>
            <a:r>
              <a:rPr lang="en-US" sz="3200" i="1" dirty="0" smtClean="0">
                <a:latin typeface="Times New Roman"/>
                <a:cs typeface="Times New Roman"/>
              </a:rPr>
              <a:t>one even acknowledges me.”</a:t>
            </a:r>
          </a:p>
        </p:txBody>
      </p:sp>
    </p:spTree>
    <p:extLst>
      <p:ext uri="{BB962C8B-B14F-4D97-AF65-F5344CB8AC3E}">
        <p14:creationId xmlns:p14="http://schemas.microsoft.com/office/powerpoint/2010/main" val="1633463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33" y="61999"/>
            <a:ext cx="9258196" cy="845907"/>
          </a:xfrm>
        </p:spPr>
        <p:txBody>
          <a:bodyPr>
            <a:normAutofit/>
          </a:bodyPr>
          <a:lstStyle/>
          <a:p>
            <a:r>
              <a:rPr lang="en-US" dirty="0" smtClean="0"/>
              <a:t>Background</a:t>
            </a:r>
            <a:endParaRPr lang="en-US" dirty="0"/>
          </a:p>
        </p:txBody>
      </p:sp>
      <p:sp>
        <p:nvSpPr>
          <p:cNvPr id="4" name="Rectangle 3"/>
          <p:cNvSpPr/>
          <p:nvPr/>
        </p:nvSpPr>
        <p:spPr>
          <a:xfrm>
            <a:off x="414063" y="1717570"/>
            <a:ext cx="7517875" cy="4524315"/>
          </a:xfrm>
          <a:prstGeom prst="rect">
            <a:avLst/>
          </a:prstGeom>
        </p:spPr>
        <p:txBody>
          <a:bodyPr wrap="none">
            <a:spAutoFit/>
          </a:bodyPr>
          <a:lstStyle/>
          <a:p>
            <a:r>
              <a:rPr lang="en-US" sz="3200" i="1" dirty="0">
                <a:solidFill>
                  <a:srgbClr val="FFFFFF"/>
                </a:solidFill>
              </a:rPr>
              <a:t>	</a:t>
            </a:r>
            <a:r>
              <a:rPr lang="en-US" sz="3200" i="1" dirty="0" smtClean="0">
                <a:solidFill>
                  <a:srgbClr val="FFFFFF"/>
                </a:solidFill>
              </a:rPr>
              <a:t>	</a:t>
            </a:r>
            <a:r>
              <a:rPr lang="en-US" sz="3200" dirty="0" smtClean="0">
                <a:solidFill>
                  <a:srgbClr val="FFFFFF"/>
                </a:solidFill>
                <a:latin typeface="Helvetica Neue Medium Italic"/>
                <a:cs typeface="Helvetica Neue Medium Italic"/>
              </a:rPr>
              <a:t>Epic</a:t>
            </a:r>
            <a:r>
              <a:rPr lang="en-US" sz="3200" i="1" dirty="0" smtClean="0">
                <a:solidFill>
                  <a:srgbClr val="FFFFFF"/>
                </a:solidFill>
              </a:rPr>
              <a:t> </a:t>
            </a:r>
            <a:r>
              <a:rPr lang="en-US" sz="3200" dirty="0">
                <a:solidFill>
                  <a:srgbClr val="FFFFFF"/>
                </a:solidFill>
              </a:rPr>
              <a:t>f</a:t>
            </a:r>
            <a:r>
              <a:rPr lang="en-US" sz="3200" dirty="0" smtClean="0">
                <a:solidFill>
                  <a:srgbClr val="FFFFFF"/>
                </a:solidFill>
              </a:rPr>
              <a:t>ail. </a:t>
            </a:r>
          </a:p>
          <a:p>
            <a:r>
              <a:rPr lang="en-US" sz="3200" dirty="0" smtClean="0">
                <a:solidFill>
                  <a:srgbClr val="FFFFFF"/>
                </a:solidFill>
              </a:rPr>
              <a:t> </a:t>
            </a:r>
          </a:p>
          <a:p>
            <a:r>
              <a:rPr lang="en-US" sz="3200" dirty="0">
                <a:solidFill>
                  <a:srgbClr val="FFFFFF"/>
                </a:solidFill>
              </a:rPr>
              <a:t>	</a:t>
            </a:r>
            <a:r>
              <a:rPr lang="en-US" sz="3200" dirty="0" smtClean="0">
                <a:solidFill>
                  <a:srgbClr val="FFFFFF"/>
                </a:solidFill>
              </a:rPr>
              <a:t>			Extinction event fail. </a:t>
            </a:r>
          </a:p>
          <a:p>
            <a:endParaRPr lang="en-US" sz="3200" dirty="0" smtClean="0">
              <a:solidFill>
                <a:srgbClr val="FFFFFF"/>
              </a:solidFill>
            </a:endParaRPr>
          </a:p>
          <a:p>
            <a:r>
              <a:rPr lang="en-US" sz="3200" dirty="0">
                <a:solidFill>
                  <a:srgbClr val="FFFFFF"/>
                </a:solidFill>
              </a:rPr>
              <a:t>	</a:t>
            </a:r>
            <a:r>
              <a:rPr lang="en-US" sz="3200" dirty="0" smtClean="0">
                <a:solidFill>
                  <a:srgbClr val="FFFFFF"/>
                </a:solidFill>
              </a:rPr>
              <a:t>					Ecologists failed.</a:t>
            </a:r>
          </a:p>
          <a:p>
            <a:r>
              <a:rPr lang="en-US" sz="3200" dirty="0" smtClean="0">
                <a:solidFill>
                  <a:srgbClr val="FFFFFF"/>
                </a:solidFill>
              </a:rPr>
              <a:t>	</a:t>
            </a:r>
          </a:p>
          <a:p>
            <a:r>
              <a:rPr lang="en-US" sz="3200" dirty="0">
                <a:solidFill>
                  <a:srgbClr val="FFFFFF"/>
                </a:solidFill>
              </a:rPr>
              <a:t>	</a:t>
            </a:r>
            <a:r>
              <a:rPr lang="en-US" sz="3200" dirty="0" smtClean="0">
                <a:solidFill>
                  <a:srgbClr val="FFFFFF"/>
                </a:solidFill>
              </a:rPr>
              <a:t>							You failed.</a:t>
            </a:r>
          </a:p>
          <a:p>
            <a:r>
              <a:rPr lang="en-US" sz="3200" dirty="0">
                <a:solidFill>
                  <a:srgbClr val="FFFFFF"/>
                </a:solidFill>
              </a:rPr>
              <a:t>	</a:t>
            </a:r>
            <a:endParaRPr lang="en-US" sz="3200" dirty="0" smtClean="0">
              <a:solidFill>
                <a:srgbClr val="FFFFFF"/>
              </a:solidFill>
            </a:endParaRPr>
          </a:p>
          <a:p>
            <a:r>
              <a:rPr lang="en-US" sz="3200" dirty="0">
                <a:solidFill>
                  <a:srgbClr val="FFFFFF"/>
                </a:solidFill>
              </a:rPr>
              <a:t>	</a:t>
            </a:r>
            <a:r>
              <a:rPr lang="en-US" sz="3200" dirty="0" smtClean="0">
                <a:solidFill>
                  <a:srgbClr val="FFFFFF"/>
                </a:solidFill>
              </a:rPr>
              <a:t>									Last chance?</a:t>
            </a:r>
            <a:endParaRPr lang="en-US" sz="3200" dirty="0">
              <a:solidFill>
                <a:srgbClr val="FFFFFF"/>
              </a:solidFill>
            </a:endParaRPr>
          </a:p>
        </p:txBody>
      </p:sp>
      <p:cxnSp>
        <p:nvCxnSpPr>
          <p:cNvPr id="7" name="Straight Connector 6"/>
          <p:cNvCxnSpPr>
            <a:cxnSpLocks noChangeAspect="1"/>
          </p:cNvCxnSpPr>
          <p:nvPr/>
        </p:nvCxnSpPr>
        <p:spPr>
          <a:xfrm>
            <a:off x="3160863" y="-479016"/>
            <a:ext cx="8344491" cy="876040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29425" y="1534354"/>
            <a:ext cx="5492528" cy="576629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041256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0800"/>
            <a:ext cx="9144000" cy="6746278"/>
          </a:xfrm>
          <a:prstGeom prst="rect">
            <a:avLst/>
          </a:prstGeom>
        </p:spPr>
      </p:pic>
    </p:spTree>
    <p:extLst>
      <p:ext uri="{BB962C8B-B14F-4D97-AF65-F5344CB8AC3E}">
        <p14:creationId xmlns:p14="http://schemas.microsoft.com/office/powerpoint/2010/main" val="859718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001" y="203200"/>
            <a:ext cx="8686800" cy="6001642"/>
          </a:xfrm>
          <a:prstGeom prst="rect">
            <a:avLst/>
          </a:prstGeom>
          <a:noFill/>
        </p:spPr>
        <p:txBody>
          <a:bodyPr wrap="square" rtlCol="0">
            <a:spAutoFit/>
          </a:bodyPr>
          <a:lstStyle/>
          <a:p>
            <a:r>
              <a:rPr lang="en-US" sz="2400" dirty="0" smtClean="0">
                <a:solidFill>
                  <a:srgbClr val="FFFFFF"/>
                </a:solidFill>
              </a:rPr>
              <a:t> “The </a:t>
            </a:r>
            <a:r>
              <a:rPr lang="en-US" sz="2400" dirty="0">
                <a:solidFill>
                  <a:srgbClr val="FFFFFF"/>
                </a:solidFill>
              </a:rPr>
              <a:t>impacts of future climate warming on Pacific salmon will be mixed, and context </a:t>
            </a:r>
            <a:r>
              <a:rPr lang="en-US" sz="2400" dirty="0" smtClean="0">
                <a:solidFill>
                  <a:srgbClr val="FFFFFF"/>
                </a:solidFill>
              </a:rPr>
              <a:t>dependent.” </a:t>
            </a:r>
            <a:br>
              <a:rPr lang="en-US" sz="2400" dirty="0" smtClean="0">
                <a:solidFill>
                  <a:srgbClr val="FFFFFF"/>
                </a:solidFill>
              </a:rPr>
            </a:br>
            <a:r>
              <a:rPr lang="en-US" sz="2400" dirty="0" smtClean="0">
                <a:solidFill>
                  <a:srgbClr val="FFFFFF"/>
                </a:solidFill>
              </a:rPr>
              <a:t>Mantua</a:t>
            </a:r>
            <a:r>
              <a:rPr lang="en-US" sz="2400" dirty="0">
                <a:solidFill>
                  <a:srgbClr val="FFFFFF"/>
                </a:solidFill>
              </a:rPr>
              <a:t>, Crozier, Reed, Schindler, and </a:t>
            </a:r>
            <a:r>
              <a:rPr lang="en-US" sz="2400" dirty="0" err="1">
                <a:solidFill>
                  <a:srgbClr val="FFFFFF"/>
                </a:solidFill>
              </a:rPr>
              <a:t>Waples</a:t>
            </a:r>
            <a:r>
              <a:rPr lang="en-US" sz="2400" dirty="0">
                <a:solidFill>
                  <a:srgbClr val="FFFFFF"/>
                </a:solidFill>
              </a:rPr>
              <a:t> (</a:t>
            </a:r>
            <a:r>
              <a:rPr lang="en-US" sz="2400" dirty="0" smtClean="0">
                <a:solidFill>
                  <a:srgbClr val="FFFFFF"/>
                </a:solidFill>
              </a:rPr>
              <a:t>2015). </a:t>
            </a:r>
          </a:p>
          <a:p>
            <a:endParaRPr lang="en-US" sz="2400" dirty="0" smtClean="0">
              <a:solidFill>
                <a:srgbClr val="FFFFFF"/>
              </a:solidFill>
            </a:endParaRPr>
          </a:p>
          <a:p>
            <a:r>
              <a:rPr lang="en-US" sz="2400" dirty="0" smtClean="0">
                <a:solidFill>
                  <a:srgbClr val="FFFFFF"/>
                </a:solidFill>
              </a:rPr>
              <a:t>Critical to remember:</a:t>
            </a:r>
          </a:p>
          <a:p>
            <a:r>
              <a:rPr lang="en-US" sz="2400" dirty="0" smtClean="0">
                <a:solidFill>
                  <a:srgbClr val="FFFFFF"/>
                </a:solidFill>
              </a:rPr>
              <a:t>(</a:t>
            </a:r>
            <a:r>
              <a:rPr lang="en-US" sz="2400" dirty="0">
                <a:solidFill>
                  <a:srgbClr val="FFFFFF"/>
                </a:solidFill>
              </a:rPr>
              <a:t>a) </a:t>
            </a:r>
            <a:r>
              <a:rPr lang="en-US" sz="2400" dirty="0" smtClean="0">
                <a:solidFill>
                  <a:srgbClr val="FFFFFF"/>
                </a:solidFill>
              </a:rPr>
              <a:t>Statistical relationships between temperature and survival </a:t>
            </a:r>
            <a:r>
              <a:rPr lang="en-US" sz="2400" dirty="0">
                <a:solidFill>
                  <a:srgbClr val="FFFFFF"/>
                </a:solidFill>
              </a:rPr>
              <a:t>only represent the range of data </a:t>
            </a:r>
            <a:r>
              <a:rPr lang="en-US" sz="2400" dirty="0" smtClean="0">
                <a:solidFill>
                  <a:srgbClr val="FFFFFF"/>
                </a:solidFill>
              </a:rPr>
              <a:t>observed. </a:t>
            </a:r>
            <a:r>
              <a:rPr lang="en-US" sz="2400" dirty="0">
                <a:solidFill>
                  <a:srgbClr val="FFFFFF"/>
                </a:solidFill>
              </a:rPr>
              <a:t>N</a:t>
            </a:r>
            <a:r>
              <a:rPr lang="en-US" sz="2400" dirty="0" smtClean="0">
                <a:solidFill>
                  <a:srgbClr val="FFFFFF"/>
                </a:solidFill>
              </a:rPr>
              <a:t>onlinear </a:t>
            </a:r>
            <a:r>
              <a:rPr lang="en-US" sz="2400" dirty="0">
                <a:solidFill>
                  <a:srgbClr val="FFFFFF"/>
                </a:solidFill>
              </a:rPr>
              <a:t>responses </a:t>
            </a:r>
            <a:r>
              <a:rPr lang="en-US" sz="2400" dirty="0" smtClean="0">
                <a:solidFill>
                  <a:srgbClr val="FFFFFF"/>
                </a:solidFill>
              </a:rPr>
              <a:t>may exist outside </a:t>
            </a:r>
            <a:r>
              <a:rPr lang="en-US" sz="2400" dirty="0">
                <a:solidFill>
                  <a:srgbClr val="FFFFFF"/>
                </a:solidFill>
              </a:rPr>
              <a:t>the </a:t>
            </a:r>
            <a:r>
              <a:rPr lang="en-US" sz="2400" dirty="0" smtClean="0">
                <a:solidFill>
                  <a:srgbClr val="FFFFFF"/>
                </a:solidFill>
              </a:rPr>
              <a:t>observed range;</a:t>
            </a:r>
          </a:p>
          <a:p>
            <a:r>
              <a:rPr lang="en-US" sz="2400" dirty="0" smtClean="0">
                <a:solidFill>
                  <a:srgbClr val="FFFFFF"/>
                </a:solidFill>
              </a:rPr>
              <a:t>(</a:t>
            </a:r>
            <a:r>
              <a:rPr lang="en-US" sz="2400" dirty="0">
                <a:solidFill>
                  <a:srgbClr val="FFFFFF"/>
                </a:solidFill>
              </a:rPr>
              <a:t>b) </a:t>
            </a:r>
            <a:r>
              <a:rPr lang="en-US" sz="2400" dirty="0" smtClean="0">
                <a:solidFill>
                  <a:srgbClr val="FFFFFF"/>
                </a:solidFill>
              </a:rPr>
              <a:t>Relationships are limited to observed life stages. Survival of other life stages may be affected differently;</a:t>
            </a:r>
          </a:p>
          <a:p>
            <a:r>
              <a:rPr lang="en-US" sz="2400" dirty="0" smtClean="0">
                <a:solidFill>
                  <a:srgbClr val="FFFFFF"/>
                </a:solidFill>
              </a:rPr>
              <a:t>(</a:t>
            </a:r>
            <a:r>
              <a:rPr lang="en-US" sz="2400" dirty="0">
                <a:solidFill>
                  <a:srgbClr val="FFFFFF"/>
                </a:solidFill>
              </a:rPr>
              <a:t>c) future climate change will alter </a:t>
            </a:r>
            <a:r>
              <a:rPr lang="en-US" sz="2400" dirty="0" smtClean="0">
                <a:solidFill>
                  <a:srgbClr val="FFFFFF"/>
                </a:solidFill>
              </a:rPr>
              <a:t>more than just temperature. Other </a:t>
            </a:r>
            <a:r>
              <a:rPr lang="en-US" sz="2400" dirty="0">
                <a:solidFill>
                  <a:srgbClr val="FFFFFF"/>
                </a:solidFill>
              </a:rPr>
              <a:t>habitat variables may have </a:t>
            </a:r>
            <a:r>
              <a:rPr lang="en-US" sz="2400" dirty="0" smtClean="0">
                <a:solidFill>
                  <a:srgbClr val="FFFFFF"/>
                </a:solidFill>
              </a:rPr>
              <a:t>surprising impacts; </a:t>
            </a:r>
          </a:p>
          <a:p>
            <a:r>
              <a:rPr lang="en-US" sz="2400" dirty="0" smtClean="0">
                <a:solidFill>
                  <a:srgbClr val="FFFFFF"/>
                </a:solidFill>
              </a:rPr>
              <a:t>(</a:t>
            </a:r>
            <a:r>
              <a:rPr lang="en-US" sz="2400" dirty="0">
                <a:solidFill>
                  <a:srgbClr val="FFFFFF"/>
                </a:solidFill>
              </a:rPr>
              <a:t>d) climate‐mediated northward </a:t>
            </a:r>
            <a:r>
              <a:rPr lang="en-US" sz="2400" dirty="0" smtClean="0">
                <a:solidFill>
                  <a:srgbClr val="FFFFFF"/>
                </a:solidFill>
              </a:rPr>
              <a:t>shifts marine species may </a:t>
            </a:r>
            <a:r>
              <a:rPr lang="en-US" sz="2400" dirty="0">
                <a:solidFill>
                  <a:srgbClr val="FFFFFF"/>
                </a:solidFill>
              </a:rPr>
              <a:t>result in increased </a:t>
            </a:r>
            <a:r>
              <a:rPr lang="en-US" sz="2400" dirty="0" smtClean="0">
                <a:solidFill>
                  <a:srgbClr val="FFFFFF"/>
                </a:solidFill>
              </a:rPr>
              <a:t>predation; </a:t>
            </a:r>
            <a:r>
              <a:rPr lang="en-US" sz="2400" dirty="0">
                <a:solidFill>
                  <a:srgbClr val="FFFFFF"/>
                </a:solidFill>
              </a:rPr>
              <a:t>and </a:t>
            </a:r>
            <a:endParaRPr lang="en-US" sz="2400" dirty="0" smtClean="0">
              <a:solidFill>
                <a:srgbClr val="FFFFFF"/>
              </a:solidFill>
            </a:endParaRPr>
          </a:p>
          <a:p>
            <a:r>
              <a:rPr lang="en-US" sz="2400" dirty="0" smtClean="0">
                <a:solidFill>
                  <a:srgbClr val="FFFFFF"/>
                </a:solidFill>
              </a:rPr>
              <a:t>(</a:t>
            </a:r>
            <a:r>
              <a:rPr lang="en-US" sz="2400" dirty="0">
                <a:solidFill>
                  <a:srgbClr val="FFFFFF"/>
                </a:solidFill>
              </a:rPr>
              <a:t>e) temperature may only be a proxy for the actual driver of </a:t>
            </a:r>
            <a:r>
              <a:rPr lang="en-US" sz="2400" dirty="0" smtClean="0">
                <a:solidFill>
                  <a:srgbClr val="FFFFFF"/>
                </a:solidFill>
              </a:rPr>
              <a:t>variations in survival.</a:t>
            </a:r>
          </a:p>
        </p:txBody>
      </p:sp>
    </p:spTree>
    <p:extLst>
      <p:ext uri="{BB962C8B-B14F-4D97-AF65-F5344CB8AC3E}">
        <p14:creationId xmlns:p14="http://schemas.microsoft.com/office/powerpoint/2010/main" val="668704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222500"/>
            <a:ext cx="9144000" cy="2392392"/>
          </a:xfrm>
          <a:prstGeom prst="rect">
            <a:avLst/>
          </a:prstGeom>
        </p:spPr>
      </p:pic>
    </p:spTree>
    <p:extLst>
      <p:ext uri="{BB962C8B-B14F-4D97-AF65-F5344CB8AC3E}">
        <p14:creationId xmlns:p14="http://schemas.microsoft.com/office/powerpoint/2010/main" val="1313328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E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0"/>
            <a:ext cx="5575890" cy="6858000"/>
          </a:xfrm>
          <a:prstGeom prst="rect">
            <a:avLst/>
          </a:prstGeom>
        </p:spPr>
      </p:pic>
    </p:spTree>
    <p:extLst>
      <p:ext uri="{BB962C8B-B14F-4D97-AF65-F5344CB8AC3E}">
        <p14:creationId xmlns:p14="http://schemas.microsoft.com/office/powerpoint/2010/main" val="84594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rwin notebook 1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0"/>
            <a:ext cx="6698707" cy="6858000"/>
          </a:xfrm>
          <a:prstGeom prst="rect">
            <a:avLst/>
          </a:prstGeom>
        </p:spPr>
      </p:pic>
    </p:spTree>
    <p:extLst>
      <p:ext uri="{BB962C8B-B14F-4D97-AF65-F5344CB8AC3E}">
        <p14:creationId xmlns:p14="http://schemas.microsoft.com/office/powerpoint/2010/main" val="2158526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3201" y="572164"/>
            <a:ext cx="9381067" cy="6065689"/>
            <a:chOff x="-203201" y="572164"/>
            <a:chExt cx="9381067" cy="6065689"/>
          </a:xfrm>
        </p:grpSpPr>
        <p:pic>
          <p:nvPicPr>
            <p:cNvPr id="4" name="Picture 3"/>
            <p:cNvPicPr>
              <a:picLocks noChangeAspect="1"/>
            </p:cNvPicPr>
            <p:nvPr/>
          </p:nvPicPr>
          <p:blipFill rotWithShape="1">
            <a:blip r:embed="rId2"/>
            <a:srcRect l="13579"/>
            <a:stretch/>
          </p:blipFill>
          <p:spPr>
            <a:xfrm>
              <a:off x="7884368" y="572164"/>
              <a:ext cx="1259631" cy="5680680"/>
            </a:xfrm>
            <a:prstGeom prst="rect">
              <a:avLst/>
            </a:prstGeom>
          </p:spPr>
        </p:pic>
        <p:pic>
          <p:nvPicPr>
            <p:cNvPr id="3" name="Picture 2"/>
            <p:cNvPicPr>
              <a:picLocks noChangeAspect="1"/>
            </p:cNvPicPr>
            <p:nvPr/>
          </p:nvPicPr>
          <p:blipFill>
            <a:blip r:embed="rId3"/>
            <a:stretch>
              <a:fillRect/>
            </a:stretch>
          </p:blipFill>
          <p:spPr>
            <a:xfrm>
              <a:off x="-84667" y="575733"/>
              <a:ext cx="8161867" cy="5643240"/>
            </a:xfrm>
            <a:prstGeom prst="rect">
              <a:avLst/>
            </a:prstGeom>
          </p:spPr>
        </p:pic>
        <p:sp>
          <p:nvSpPr>
            <p:cNvPr id="5" name="Rectangle 4"/>
            <p:cNvSpPr/>
            <p:nvPr/>
          </p:nvSpPr>
          <p:spPr>
            <a:xfrm>
              <a:off x="-203201" y="6214520"/>
              <a:ext cx="9381067" cy="42333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9176087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00" y="812800"/>
            <a:ext cx="7366000" cy="5232400"/>
          </a:xfrm>
          <a:prstGeom prst="rect">
            <a:avLst/>
          </a:prstGeom>
        </p:spPr>
      </p:pic>
    </p:spTree>
    <p:extLst>
      <p:ext uri="{BB962C8B-B14F-4D97-AF65-F5344CB8AC3E}">
        <p14:creationId xmlns:p14="http://schemas.microsoft.com/office/powerpoint/2010/main" val="5202311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31736"/>
            <a:ext cx="8431842" cy="7489736"/>
          </a:xfrm>
          <a:prstGeom prst="rect">
            <a:avLst/>
          </a:prstGeom>
        </p:spPr>
      </p:pic>
    </p:spTree>
    <p:extLst>
      <p:ext uri="{BB962C8B-B14F-4D97-AF65-F5344CB8AC3E}">
        <p14:creationId xmlns:p14="http://schemas.microsoft.com/office/powerpoint/2010/main" val="208509127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05841"/>
            <a:ext cx="8448917" cy="7463841"/>
          </a:xfrm>
          <a:prstGeom prst="rect">
            <a:avLst/>
          </a:prstGeom>
        </p:spPr>
      </p:pic>
    </p:spTree>
    <p:extLst>
      <p:ext uri="{BB962C8B-B14F-4D97-AF65-F5344CB8AC3E}">
        <p14:creationId xmlns:p14="http://schemas.microsoft.com/office/powerpoint/2010/main" val="120568301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00" y="0"/>
            <a:ext cx="5751599" cy="6858000"/>
          </a:xfrm>
          <a:prstGeom prst="rect">
            <a:avLst/>
          </a:prstGeom>
        </p:spPr>
      </p:pic>
    </p:spTree>
    <p:extLst>
      <p:ext uri="{BB962C8B-B14F-4D97-AF65-F5344CB8AC3E}">
        <p14:creationId xmlns:p14="http://schemas.microsoft.com/office/powerpoint/2010/main" val="3646607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Salmon Ecologists Failed</a:t>
            </a:r>
            <a:endParaRPr lang="en-US" dirty="0"/>
          </a:p>
        </p:txBody>
      </p:sp>
      <p:sp>
        <p:nvSpPr>
          <p:cNvPr id="3" name="Content Placeholder 2"/>
          <p:cNvSpPr>
            <a:spLocks noGrp="1"/>
          </p:cNvSpPr>
          <p:nvPr>
            <p:ph idx="1"/>
          </p:nvPr>
        </p:nvSpPr>
        <p:spPr/>
        <p:txBody>
          <a:bodyPr>
            <a:normAutofit/>
          </a:bodyPr>
          <a:lstStyle/>
          <a:p>
            <a:r>
              <a:rPr lang="en-US" dirty="0">
                <a:solidFill>
                  <a:srgbClr val="FFFFFF"/>
                </a:solidFill>
              </a:rPr>
              <a:t>Atlantic Salmon, Chinook, Coho, and </a:t>
            </a:r>
            <a:r>
              <a:rPr lang="en-US" dirty="0" smtClean="0">
                <a:solidFill>
                  <a:srgbClr val="FFFFFF"/>
                </a:solidFill>
              </a:rPr>
              <a:t>Steelhead</a:t>
            </a:r>
          </a:p>
          <a:p>
            <a:pPr marL="720000" indent="-457200">
              <a:buFont typeface="Arial"/>
              <a:buChar char="•"/>
            </a:pPr>
            <a:r>
              <a:rPr lang="en-US" sz="2800" dirty="0" smtClean="0">
                <a:solidFill>
                  <a:srgbClr val="FFFFFF"/>
                </a:solidFill>
              </a:rPr>
              <a:t>declining, everywhere</a:t>
            </a:r>
            <a:r>
              <a:rPr lang="en-US" sz="2800" dirty="0">
                <a:solidFill>
                  <a:srgbClr val="FFFFFF"/>
                </a:solidFill>
              </a:rPr>
              <a:t>. </a:t>
            </a:r>
            <a:endParaRPr lang="en-US" sz="2800" dirty="0" smtClean="0">
              <a:solidFill>
                <a:srgbClr val="FFFFFF"/>
              </a:solidFill>
            </a:endParaRPr>
          </a:p>
          <a:p>
            <a:pPr marL="720000" indent="-457200">
              <a:buFont typeface="Arial"/>
              <a:buChar char="•"/>
            </a:pPr>
            <a:r>
              <a:rPr lang="en-US" sz="2800" dirty="0">
                <a:solidFill>
                  <a:srgbClr val="FFFFFF"/>
                </a:solidFill>
              </a:rPr>
              <a:t>we do not know why. </a:t>
            </a:r>
          </a:p>
          <a:p>
            <a:r>
              <a:rPr lang="en-US" dirty="0">
                <a:solidFill>
                  <a:srgbClr val="FFFFFF"/>
                </a:solidFill>
              </a:rPr>
              <a:t>Sockeye Salmon are thriving</a:t>
            </a:r>
          </a:p>
          <a:p>
            <a:pPr marL="720000" indent="-457200">
              <a:buFont typeface="Arial"/>
              <a:buChar char="•"/>
            </a:pPr>
            <a:r>
              <a:rPr lang="en-US" sz="2800" dirty="0">
                <a:solidFill>
                  <a:srgbClr val="FFFFFF"/>
                </a:solidFill>
              </a:rPr>
              <a:t>only at northern edge of previous range.</a:t>
            </a:r>
          </a:p>
          <a:p>
            <a:r>
              <a:rPr lang="en-US" dirty="0" smtClean="0">
                <a:solidFill>
                  <a:srgbClr val="FFFFFF"/>
                </a:solidFill>
              </a:rPr>
              <a:t>Chum Salmon have an enormous biomass</a:t>
            </a:r>
          </a:p>
          <a:p>
            <a:pPr marL="720000" indent="-457200">
              <a:buFont typeface="Arial"/>
              <a:buChar char="•"/>
            </a:pPr>
            <a:r>
              <a:rPr lang="en-US" sz="2800" dirty="0">
                <a:solidFill>
                  <a:srgbClr val="FFFFFF"/>
                </a:solidFill>
              </a:rPr>
              <a:t>largely from hatcheries.</a:t>
            </a:r>
          </a:p>
          <a:p>
            <a:r>
              <a:rPr lang="en-US" dirty="0" smtClean="0">
                <a:solidFill>
                  <a:srgbClr val="FFFFFF"/>
                </a:solidFill>
              </a:rPr>
              <a:t>Pink Salmon </a:t>
            </a:r>
          </a:p>
          <a:p>
            <a:pPr marL="720000" indent="-457200">
              <a:buFont typeface="Arial"/>
              <a:buChar char="•"/>
            </a:pPr>
            <a:r>
              <a:rPr lang="en-US" sz="2800" dirty="0">
                <a:solidFill>
                  <a:srgbClr val="FFFFFF"/>
                </a:solidFill>
              </a:rPr>
              <a:t>own the world.</a:t>
            </a:r>
          </a:p>
          <a:p>
            <a:endParaRPr lang="en-US" dirty="0"/>
          </a:p>
        </p:txBody>
      </p:sp>
    </p:spTree>
    <p:extLst>
      <p:ext uri="{BB962C8B-B14F-4D97-AF65-F5344CB8AC3E}">
        <p14:creationId xmlns:p14="http://schemas.microsoft.com/office/powerpoint/2010/main" val="34942953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1" y="5357791"/>
            <a:ext cx="3797300" cy="954107"/>
          </a:xfrm>
          <a:prstGeom prst="rect">
            <a:avLst/>
          </a:prstGeom>
          <a:noFill/>
        </p:spPr>
        <p:txBody>
          <a:bodyPr wrap="square" rtlCol="0">
            <a:spAutoFit/>
          </a:bodyPr>
          <a:lstStyle/>
          <a:p>
            <a:pPr algn="ctr"/>
            <a:r>
              <a:rPr lang="en-CA" sz="2800" dirty="0" smtClean="0">
                <a:solidFill>
                  <a:srgbClr val="FFFFFF"/>
                </a:solidFill>
              </a:rPr>
              <a:t>15 x 3.4 x 3.4 mm</a:t>
            </a:r>
          </a:p>
          <a:p>
            <a:pPr algn="ctr"/>
            <a:r>
              <a:rPr lang="en-CA" sz="2800" dirty="0" smtClean="0">
                <a:solidFill>
                  <a:srgbClr val="FFFFFF"/>
                </a:solidFill>
              </a:rPr>
              <a:t>216 mg in air</a:t>
            </a:r>
            <a:endParaRPr lang="en-US" sz="2800" dirty="0" err="1" smtClean="0">
              <a:solidFill>
                <a:srgbClr val="FFFFFF"/>
              </a:solidFill>
            </a:endParaRPr>
          </a:p>
        </p:txBody>
      </p:sp>
      <p:pic>
        <p:nvPicPr>
          <p:cNvPr id="3" name="Picture 2"/>
          <p:cNvPicPr>
            <a:picLocks noChangeAspect="1"/>
          </p:cNvPicPr>
          <p:nvPr/>
        </p:nvPicPr>
        <p:blipFill rotWithShape="1">
          <a:blip r:embed="rId3"/>
          <a:srcRect t="8024" b="10642"/>
          <a:stretch/>
        </p:blipFill>
        <p:spPr>
          <a:xfrm>
            <a:off x="520700" y="2099732"/>
            <a:ext cx="3797300" cy="3098801"/>
          </a:xfrm>
          <a:prstGeom prst="rect">
            <a:avLst/>
          </a:prstGeom>
        </p:spPr>
      </p:pic>
      <p:pic>
        <p:nvPicPr>
          <p:cNvPr id="4" name="Picture 3"/>
          <p:cNvPicPr>
            <a:picLocks noChangeAspect="1"/>
          </p:cNvPicPr>
          <p:nvPr/>
        </p:nvPicPr>
        <p:blipFill rotWithShape="1">
          <a:blip r:embed="rId4"/>
          <a:srcRect l="14983" t="7922" r="10100" b="10834"/>
          <a:stretch/>
        </p:blipFill>
        <p:spPr>
          <a:xfrm>
            <a:off x="4859866" y="2099732"/>
            <a:ext cx="3810001" cy="3098801"/>
          </a:xfrm>
          <a:prstGeom prst="rect">
            <a:avLst/>
          </a:prstGeom>
        </p:spPr>
      </p:pic>
      <p:sp>
        <p:nvSpPr>
          <p:cNvPr id="5" name="TextBox 4"/>
          <p:cNvSpPr txBox="1"/>
          <p:nvPr/>
        </p:nvSpPr>
        <p:spPr>
          <a:xfrm>
            <a:off x="4859866" y="5357791"/>
            <a:ext cx="3810001" cy="954107"/>
          </a:xfrm>
          <a:prstGeom prst="rect">
            <a:avLst/>
          </a:prstGeom>
          <a:noFill/>
        </p:spPr>
        <p:txBody>
          <a:bodyPr wrap="square" rtlCol="0">
            <a:spAutoFit/>
          </a:bodyPr>
          <a:lstStyle/>
          <a:p>
            <a:pPr algn="ctr"/>
            <a:r>
              <a:rPr lang="sk-SK" sz="2800" dirty="0">
                <a:solidFill>
                  <a:srgbClr val="FFFFFF"/>
                </a:solidFill>
              </a:rPr>
              <a:t>10.7 x 5.0 x 2.8 mm</a:t>
            </a:r>
          </a:p>
          <a:p>
            <a:pPr algn="ctr"/>
            <a:r>
              <a:rPr lang="en-CA" sz="2800" dirty="0" smtClean="0">
                <a:solidFill>
                  <a:srgbClr val="FFFFFF"/>
                </a:solidFill>
              </a:rPr>
              <a:t>300 mg in air</a:t>
            </a:r>
            <a:endParaRPr lang="en-US" sz="2800" dirty="0" err="1" smtClean="0">
              <a:solidFill>
                <a:srgbClr val="FFFFFF"/>
              </a:solidFill>
            </a:endParaRPr>
          </a:p>
        </p:txBody>
      </p:sp>
      <p:sp>
        <p:nvSpPr>
          <p:cNvPr id="6" name="TextBox 5"/>
          <p:cNvSpPr txBox="1"/>
          <p:nvPr/>
        </p:nvSpPr>
        <p:spPr>
          <a:xfrm>
            <a:off x="520699" y="193124"/>
            <a:ext cx="8149167" cy="1569660"/>
          </a:xfrm>
          <a:prstGeom prst="rect">
            <a:avLst/>
          </a:prstGeom>
          <a:noFill/>
        </p:spPr>
        <p:txBody>
          <a:bodyPr wrap="square" rtlCol="0">
            <a:spAutoFit/>
          </a:bodyPr>
          <a:lstStyle/>
          <a:p>
            <a:pPr algn="ctr"/>
            <a:r>
              <a:rPr lang="en-CA" sz="4000" b="1" dirty="0" smtClean="0">
                <a:solidFill>
                  <a:srgbClr val="FFFFFF"/>
                </a:solidFill>
              </a:rPr>
              <a:t>Internal Acoustic Tags</a:t>
            </a:r>
            <a:r>
              <a:rPr lang="en-CA" sz="3600" dirty="0" smtClean="0">
                <a:solidFill>
                  <a:srgbClr val="FFFFFF"/>
                </a:solidFill>
              </a:rPr>
              <a:t/>
            </a:r>
            <a:br>
              <a:rPr lang="en-CA" sz="3600" dirty="0" smtClean="0">
                <a:solidFill>
                  <a:srgbClr val="FFFFFF"/>
                </a:solidFill>
              </a:rPr>
            </a:br>
            <a:r>
              <a:rPr lang="en-CA" sz="2800" dirty="0" smtClean="0">
                <a:solidFill>
                  <a:srgbClr val="FFFFFF"/>
                </a:solidFill>
              </a:rPr>
              <a:t>16 bit ID, </a:t>
            </a:r>
            <a:r>
              <a:rPr lang="en-US" sz="2800" dirty="0" smtClean="0">
                <a:solidFill>
                  <a:srgbClr val="FFFFFF"/>
                </a:solidFill>
              </a:rPr>
              <a:t>416.7 kHz, 156 </a:t>
            </a:r>
            <a:r>
              <a:rPr lang="en-US" sz="2800" dirty="0">
                <a:solidFill>
                  <a:srgbClr val="FFFFFF"/>
                </a:solidFill>
              </a:rPr>
              <a:t>dB, 744 </a:t>
            </a:r>
            <a:r>
              <a:rPr lang="en-US" sz="2800" dirty="0" smtClean="0">
                <a:solidFill>
                  <a:srgbClr val="FFFFFF"/>
                </a:solidFill>
              </a:rPr>
              <a:t>microseconds</a:t>
            </a:r>
            <a:br>
              <a:rPr lang="en-US" sz="2800" dirty="0" smtClean="0">
                <a:solidFill>
                  <a:srgbClr val="FFFFFF"/>
                </a:solidFill>
              </a:rPr>
            </a:br>
            <a:r>
              <a:rPr lang="en-US" sz="2800" dirty="0" smtClean="0">
                <a:solidFill>
                  <a:srgbClr val="FFFFFF"/>
                </a:solidFill>
              </a:rPr>
              <a:t>23 days @ 3 second between pings</a:t>
            </a:r>
          </a:p>
        </p:txBody>
      </p:sp>
    </p:spTree>
    <p:extLst>
      <p:ext uri="{BB962C8B-B14F-4D97-AF65-F5344CB8AC3E}">
        <p14:creationId xmlns:p14="http://schemas.microsoft.com/office/powerpoint/2010/main" val="3505430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rwin Core scheme John S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00" y="0"/>
            <a:ext cx="6817659" cy="6858000"/>
          </a:xfrm>
          <a:prstGeom prst="rect">
            <a:avLst/>
          </a:prstGeom>
        </p:spPr>
      </p:pic>
    </p:spTree>
    <p:extLst>
      <p:ext uri="{BB962C8B-B14F-4D97-AF65-F5344CB8AC3E}">
        <p14:creationId xmlns:p14="http://schemas.microsoft.com/office/powerpoint/2010/main" val="83442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rwin Core scheme John S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00" y="0"/>
            <a:ext cx="6817659" cy="6858000"/>
          </a:xfrm>
          <a:prstGeom prst="rect">
            <a:avLst/>
          </a:prstGeom>
        </p:spPr>
      </p:pic>
    </p:spTree>
    <p:extLst>
      <p:ext uri="{BB962C8B-B14F-4D97-AF65-F5344CB8AC3E}">
        <p14:creationId xmlns:p14="http://schemas.microsoft.com/office/powerpoint/2010/main" val="4134916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lmon Net schema John Song 2018-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0"/>
            <a:ext cx="5558425" cy="6858000"/>
          </a:xfrm>
          <a:prstGeom prst="rect">
            <a:avLst/>
          </a:prstGeom>
        </p:spPr>
      </p:pic>
    </p:spTree>
    <p:extLst>
      <p:ext uri="{BB962C8B-B14F-4D97-AF65-F5344CB8AC3E}">
        <p14:creationId xmlns:p14="http://schemas.microsoft.com/office/powerpoint/2010/main" val="343343551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E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708" y="-67733"/>
            <a:ext cx="6282292" cy="7726831"/>
          </a:xfrm>
          <a:prstGeom prst="rect">
            <a:avLst/>
          </a:prstGeom>
        </p:spPr>
      </p:pic>
      <p:sp>
        <p:nvSpPr>
          <p:cNvPr id="3" name="TextBox 2"/>
          <p:cNvSpPr txBox="1"/>
          <p:nvPr/>
        </p:nvSpPr>
        <p:spPr>
          <a:xfrm>
            <a:off x="795867" y="5875867"/>
            <a:ext cx="184666" cy="523220"/>
          </a:xfrm>
          <a:prstGeom prst="rect">
            <a:avLst/>
          </a:prstGeom>
          <a:noFill/>
        </p:spPr>
        <p:txBody>
          <a:bodyPr wrap="none" rtlCol="0">
            <a:spAutoFit/>
          </a:bodyPr>
          <a:lstStyle/>
          <a:p>
            <a:endParaRPr lang="en-US" sz="2800" dirty="0" err="1" smtClean="0">
              <a:solidFill>
                <a:srgbClr val="FFFFFF"/>
              </a:solidFill>
            </a:endParaRPr>
          </a:p>
        </p:txBody>
      </p:sp>
      <p:sp>
        <p:nvSpPr>
          <p:cNvPr id="4" name="TextBox 3"/>
          <p:cNvSpPr txBox="1"/>
          <p:nvPr/>
        </p:nvSpPr>
        <p:spPr>
          <a:xfrm>
            <a:off x="0" y="626534"/>
            <a:ext cx="2861708" cy="4708982"/>
          </a:xfrm>
          <a:prstGeom prst="rect">
            <a:avLst/>
          </a:prstGeom>
          <a:noFill/>
        </p:spPr>
        <p:txBody>
          <a:bodyPr wrap="square" rtlCol="0">
            <a:spAutoFit/>
          </a:bodyPr>
          <a:lstStyle/>
          <a:p>
            <a:pPr algn="ctr"/>
            <a:r>
              <a:rPr lang="en-US" sz="6600" dirty="0" smtClean="0">
                <a:solidFill>
                  <a:schemeClr val="bg1"/>
                </a:solidFill>
                <a:latin typeface="Calibri"/>
              </a:rPr>
              <a:t>MICE</a:t>
            </a:r>
          </a:p>
          <a:p>
            <a:pPr algn="ctr"/>
            <a:endParaRPr lang="en-US" sz="6600" dirty="0" smtClean="0">
              <a:solidFill>
                <a:schemeClr val="bg1"/>
              </a:solidFill>
              <a:latin typeface="Calibri"/>
            </a:endParaRPr>
          </a:p>
          <a:p>
            <a:r>
              <a:rPr lang="en-US" sz="2800" dirty="0" smtClean="0">
                <a:solidFill>
                  <a:schemeClr val="bg1"/>
                </a:solidFill>
                <a:latin typeface="Calibri"/>
              </a:rPr>
              <a:t>Models </a:t>
            </a:r>
            <a:r>
              <a:rPr lang="en-US" sz="2800" dirty="0">
                <a:solidFill>
                  <a:schemeClr val="bg1"/>
                </a:solidFill>
                <a:latin typeface="Calibri"/>
              </a:rPr>
              <a:t>of Intermediate Complexity for </a:t>
            </a:r>
            <a:r>
              <a:rPr lang="en-US" sz="2800" dirty="0" smtClean="0">
                <a:solidFill>
                  <a:schemeClr val="bg1"/>
                </a:solidFill>
                <a:latin typeface="Calibri"/>
              </a:rPr>
              <a:t>Ecosystem</a:t>
            </a:r>
            <a:br>
              <a:rPr lang="en-US" sz="2800" dirty="0" smtClean="0">
                <a:solidFill>
                  <a:schemeClr val="bg1"/>
                </a:solidFill>
                <a:latin typeface="Calibri"/>
              </a:rPr>
            </a:br>
            <a:r>
              <a:rPr lang="en-US" sz="2800" dirty="0" smtClean="0">
                <a:solidFill>
                  <a:schemeClr val="bg1"/>
                </a:solidFill>
                <a:latin typeface="Calibri"/>
              </a:rPr>
              <a:t>   assessments</a:t>
            </a:r>
            <a:endParaRPr lang="en-US" sz="2800" dirty="0">
              <a:solidFill>
                <a:schemeClr val="bg1"/>
              </a:solidFill>
              <a:latin typeface="Calibri"/>
            </a:endParaRPr>
          </a:p>
          <a:p>
            <a:endParaRPr lang="en-US" sz="2800" dirty="0" err="1" smtClean="0">
              <a:solidFill>
                <a:schemeClr val="bg1"/>
              </a:solidFill>
            </a:endParaRPr>
          </a:p>
        </p:txBody>
      </p:sp>
    </p:spTree>
    <p:extLst>
      <p:ext uri="{BB962C8B-B14F-4D97-AF65-F5344CB8AC3E}">
        <p14:creationId xmlns:p14="http://schemas.microsoft.com/office/powerpoint/2010/main" val="323700804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noweldge-architecture-nasa-graph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4531"/>
            <a:ext cx="9395845" cy="5740401"/>
          </a:xfrm>
          <a:prstGeom prst="rect">
            <a:avLst/>
          </a:prstGeom>
          <a:effectLst/>
        </p:spPr>
      </p:pic>
      <p:pic>
        <p:nvPicPr>
          <p:cNvPr id="3" name="Picture 2"/>
          <p:cNvPicPr>
            <a:picLocks noChangeAspect="1"/>
          </p:cNvPicPr>
          <p:nvPr/>
        </p:nvPicPr>
        <p:blipFill>
          <a:blip r:embed="rId4"/>
          <a:stretch>
            <a:fillRect/>
          </a:stretch>
        </p:blipFill>
        <p:spPr>
          <a:xfrm>
            <a:off x="6925725" y="-321727"/>
            <a:ext cx="2713562" cy="2394319"/>
          </a:xfrm>
          <a:prstGeom prst="rect">
            <a:avLst/>
          </a:prstGeom>
          <a:effectLst>
            <a:softEdge rad="88900"/>
          </a:effectLst>
        </p:spPr>
      </p:pic>
    </p:spTree>
    <p:extLst>
      <p:ext uri="{BB962C8B-B14F-4D97-AF65-F5344CB8AC3E}">
        <p14:creationId xmlns:p14="http://schemas.microsoft.com/office/powerpoint/2010/main" val="274083296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1" y="612844"/>
            <a:ext cx="8771467" cy="8648520"/>
          </a:xfrm>
          <a:prstGeom prst="rect">
            <a:avLst/>
          </a:prstGeom>
        </p:spPr>
        <p:txBody>
          <a:bodyPr wrap="square">
            <a:spAutoFit/>
          </a:bodyPr>
          <a:lstStyle/>
          <a:p>
            <a:r>
              <a:rPr lang="en-US" sz="4000" dirty="0">
                <a:solidFill>
                  <a:srgbClr val="FFFFFF"/>
                </a:solidFill>
              </a:rPr>
              <a:t>Knowledge Architecture</a:t>
            </a:r>
          </a:p>
          <a:p>
            <a:endParaRPr lang="en-US" sz="2800" dirty="0" smtClean="0">
              <a:solidFill>
                <a:srgbClr val="FFFFFF"/>
              </a:solidFill>
            </a:endParaRPr>
          </a:p>
          <a:p>
            <a:r>
              <a:rPr lang="en-US" sz="2800" dirty="0" smtClean="0">
                <a:solidFill>
                  <a:srgbClr val="FFFFFF"/>
                </a:solidFill>
              </a:rPr>
              <a:t>The </a:t>
            </a:r>
            <a:r>
              <a:rPr lang="en-US" sz="2800" dirty="0">
                <a:solidFill>
                  <a:srgbClr val="FFFFFF"/>
                </a:solidFill>
              </a:rPr>
              <a:t>people, processes, and technology of designing, implementing, and applying the intellectual infrastructure of organizations</a:t>
            </a:r>
            <a:r>
              <a:rPr lang="en-US" sz="2800" dirty="0" smtClean="0">
                <a:solidFill>
                  <a:srgbClr val="FFFFFF"/>
                </a:solidFill>
              </a:rPr>
              <a:t>.</a:t>
            </a:r>
          </a:p>
          <a:p>
            <a:endParaRPr lang="en-US" sz="2800" dirty="0">
              <a:solidFill>
                <a:srgbClr val="FFFFFF"/>
              </a:solidFill>
            </a:endParaRPr>
          </a:p>
          <a:p>
            <a:r>
              <a:rPr lang="en-US" sz="4000" dirty="0">
                <a:solidFill>
                  <a:srgbClr val="FFFFFF"/>
                </a:solidFill>
              </a:rPr>
              <a:t>Intellectual Infrastructure</a:t>
            </a:r>
          </a:p>
          <a:p>
            <a:r>
              <a:rPr lang="en-US" sz="2800" dirty="0">
                <a:solidFill>
                  <a:srgbClr val="FFFFFF"/>
                </a:solidFill>
              </a:rPr>
              <a:t>The set of activities to create, capture, organize, analyze, visualize, present, and use the information of the information age</a:t>
            </a:r>
            <a:r>
              <a:rPr lang="en-US" sz="2800" dirty="0" smtClean="0">
                <a:solidFill>
                  <a:srgbClr val="FFFFFF"/>
                </a:solidFill>
              </a:rPr>
              <a:t>.</a:t>
            </a:r>
          </a:p>
          <a:p>
            <a:endParaRPr lang="en-US" sz="2800" dirty="0">
              <a:solidFill>
                <a:srgbClr val="FFFFFF"/>
              </a:solidFill>
            </a:endParaRPr>
          </a:p>
          <a:p>
            <a:r>
              <a:rPr lang="en-US" sz="2800" dirty="0">
                <a:solidFill>
                  <a:srgbClr val="FFFFFF"/>
                </a:solidFill>
              </a:rPr>
              <a:t>Information  + Context </a:t>
            </a:r>
            <a:r>
              <a:rPr lang="mr-IN" sz="2800" dirty="0">
                <a:solidFill>
                  <a:srgbClr val="FFFFFF"/>
                </a:solidFill>
              </a:rPr>
              <a:t>–</a:t>
            </a:r>
            <a:r>
              <a:rPr lang="en-US" sz="2800" dirty="0">
                <a:solidFill>
                  <a:srgbClr val="FFFFFF"/>
                </a:solidFill>
              </a:rPr>
              <a:t> Knowledge</a:t>
            </a:r>
          </a:p>
          <a:p>
            <a:r>
              <a:rPr lang="en-US" sz="2800" dirty="0">
                <a:solidFill>
                  <a:srgbClr val="FFFFFF"/>
                </a:solidFill>
              </a:rPr>
              <a:t>Knowledge Management + Informatics + Data Science = Knowledge Architecture</a:t>
            </a:r>
          </a:p>
          <a:p>
            <a:r>
              <a:rPr lang="en-US" sz="2800" dirty="0">
                <a:solidFill>
                  <a:srgbClr val="FFFFFF"/>
                </a:solidFill>
              </a:rPr>
              <a:t>KM without Informatics is empty: Strategy Only</a:t>
            </a:r>
          </a:p>
          <a:p>
            <a:r>
              <a:rPr lang="en-US" sz="2800" dirty="0">
                <a:solidFill>
                  <a:srgbClr val="FFFFFF"/>
                </a:solidFill>
              </a:rPr>
              <a:t>Informatics without KM is blind: IT only</a:t>
            </a:r>
          </a:p>
          <a:p>
            <a:r>
              <a:rPr lang="en-US" sz="2800" dirty="0">
                <a:solidFill>
                  <a:srgbClr val="FFFFFF"/>
                </a:solidFill>
              </a:rPr>
              <a:t>Data Science transforms your data into knowledge</a:t>
            </a:r>
          </a:p>
          <a:p>
            <a:endParaRPr lang="en-US" sz="2800" dirty="0">
              <a:solidFill>
                <a:srgbClr val="FFFFFF"/>
              </a:solidFill>
            </a:endParaRPr>
          </a:p>
        </p:txBody>
      </p:sp>
      <p:pic>
        <p:nvPicPr>
          <p:cNvPr id="3" name="Picture 2"/>
          <p:cNvPicPr>
            <a:picLocks noChangeAspect="1"/>
          </p:cNvPicPr>
          <p:nvPr/>
        </p:nvPicPr>
        <p:blipFill>
          <a:blip r:embed="rId2"/>
          <a:stretch>
            <a:fillRect/>
          </a:stretch>
        </p:blipFill>
        <p:spPr>
          <a:xfrm>
            <a:off x="6637859" y="-33855"/>
            <a:ext cx="2713562" cy="2394319"/>
          </a:xfrm>
          <a:prstGeom prst="rect">
            <a:avLst/>
          </a:prstGeom>
          <a:effectLst>
            <a:softEdge rad="88900"/>
          </a:effectLst>
        </p:spPr>
      </p:pic>
    </p:spTree>
    <p:extLst>
      <p:ext uri="{BB962C8B-B14F-4D97-AF65-F5344CB8AC3E}">
        <p14:creationId xmlns:p14="http://schemas.microsoft.com/office/powerpoint/2010/main" val="1289607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553194" y="11"/>
            <a:ext cx="2713562" cy="2394319"/>
          </a:xfrm>
          <a:prstGeom prst="rect">
            <a:avLst/>
          </a:prstGeom>
          <a:effectLst>
            <a:softEdge rad="88900"/>
          </a:effectLst>
        </p:spPr>
      </p:pic>
      <p:sp>
        <p:nvSpPr>
          <p:cNvPr id="2" name="Rectangle 1"/>
          <p:cNvSpPr/>
          <p:nvPr/>
        </p:nvSpPr>
        <p:spPr>
          <a:xfrm>
            <a:off x="355600" y="477398"/>
            <a:ext cx="8788400" cy="6186310"/>
          </a:xfrm>
          <a:prstGeom prst="rect">
            <a:avLst/>
          </a:prstGeom>
        </p:spPr>
        <p:txBody>
          <a:bodyPr wrap="square">
            <a:spAutoFit/>
          </a:bodyPr>
          <a:lstStyle/>
          <a:p>
            <a:r>
              <a:rPr lang="en-US" sz="3600" dirty="0" smtClean="0">
                <a:solidFill>
                  <a:srgbClr val="FFFFFF"/>
                </a:solidFill>
              </a:rPr>
              <a:t>Knowledge =</a:t>
            </a:r>
          </a:p>
          <a:p>
            <a:pPr lvl="1"/>
            <a:r>
              <a:rPr lang="en-US" sz="3600" dirty="0" smtClean="0">
                <a:solidFill>
                  <a:srgbClr val="FFFFFF"/>
                </a:solidFill>
              </a:rPr>
              <a:t>Information  +</a:t>
            </a:r>
            <a:br>
              <a:rPr lang="en-US" sz="3600" dirty="0" smtClean="0">
                <a:solidFill>
                  <a:srgbClr val="FFFFFF"/>
                </a:solidFill>
              </a:rPr>
            </a:br>
            <a:r>
              <a:rPr lang="en-US" sz="3600" dirty="0" smtClean="0">
                <a:solidFill>
                  <a:srgbClr val="FFFFFF"/>
                </a:solidFill>
              </a:rPr>
              <a:t>Context</a:t>
            </a:r>
          </a:p>
          <a:p>
            <a:endParaRPr lang="en-US" sz="3600" dirty="0" smtClean="0">
              <a:solidFill>
                <a:srgbClr val="FFFFFF"/>
              </a:solidFill>
            </a:endParaRPr>
          </a:p>
          <a:p>
            <a:r>
              <a:rPr lang="en-US" sz="3600" dirty="0" smtClean="0">
                <a:solidFill>
                  <a:srgbClr val="FFFFFF"/>
                </a:solidFill>
              </a:rPr>
              <a:t>Knowledge Architecture =</a:t>
            </a:r>
          </a:p>
          <a:p>
            <a:pPr lvl="1"/>
            <a:r>
              <a:rPr lang="en-US" sz="3600" dirty="0" smtClean="0">
                <a:solidFill>
                  <a:srgbClr val="FFFFFF"/>
                </a:solidFill>
              </a:rPr>
              <a:t>Knowledge Management + </a:t>
            </a:r>
            <a:br>
              <a:rPr lang="en-US" sz="3600" dirty="0" smtClean="0">
                <a:solidFill>
                  <a:srgbClr val="FFFFFF"/>
                </a:solidFill>
              </a:rPr>
            </a:br>
            <a:r>
              <a:rPr lang="en-US" sz="3600" dirty="0" smtClean="0">
                <a:solidFill>
                  <a:srgbClr val="FFFFFF"/>
                </a:solidFill>
              </a:rPr>
              <a:t>Informatics </a:t>
            </a:r>
            <a:r>
              <a:rPr lang="en-US" sz="3600" dirty="0">
                <a:solidFill>
                  <a:srgbClr val="FFFFFF"/>
                </a:solidFill>
              </a:rPr>
              <a:t>+ </a:t>
            </a:r>
            <a:r>
              <a:rPr lang="en-US" sz="3600" dirty="0" smtClean="0">
                <a:solidFill>
                  <a:srgbClr val="FFFFFF"/>
                </a:solidFill>
              </a:rPr>
              <a:t/>
            </a:r>
            <a:br>
              <a:rPr lang="en-US" sz="3600" dirty="0" smtClean="0">
                <a:solidFill>
                  <a:srgbClr val="FFFFFF"/>
                </a:solidFill>
              </a:rPr>
            </a:br>
            <a:r>
              <a:rPr lang="en-US" sz="3600" dirty="0" smtClean="0">
                <a:solidFill>
                  <a:srgbClr val="FFFFFF"/>
                </a:solidFill>
              </a:rPr>
              <a:t>Data Science</a:t>
            </a:r>
          </a:p>
          <a:p>
            <a:pPr lvl="1"/>
            <a:endParaRPr lang="en-US" sz="3600" dirty="0">
              <a:solidFill>
                <a:srgbClr val="FFFFFF"/>
              </a:solidFill>
            </a:endParaRPr>
          </a:p>
          <a:p>
            <a:r>
              <a:rPr lang="en-US" sz="3600" dirty="0" smtClean="0">
                <a:solidFill>
                  <a:srgbClr val="FFFFFF"/>
                </a:solidFill>
              </a:rPr>
              <a:t>Data </a:t>
            </a:r>
            <a:r>
              <a:rPr lang="en-US" sz="3600" dirty="0">
                <a:solidFill>
                  <a:srgbClr val="FFFFFF"/>
                </a:solidFill>
              </a:rPr>
              <a:t>Science transforms </a:t>
            </a:r>
            <a:r>
              <a:rPr lang="en-US" sz="3600" dirty="0" smtClean="0">
                <a:solidFill>
                  <a:srgbClr val="FFFFFF"/>
                </a:solidFill>
              </a:rPr>
              <a:t/>
            </a:r>
            <a:br>
              <a:rPr lang="en-US" sz="3600" dirty="0" smtClean="0">
                <a:solidFill>
                  <a:srgbClr val="FFFFFF"/>
                </a:solidFill>
              </a:rPr>
            </a:br>
            <a:r>
              <a:rPr lang="en-US" sz="3600" dirty="0" smtClean="0">
                <a:solidFill>
                  <a:srgbClr val="FFFFFF"/>
                </a:solidFill>
              </a:rPr>
              <a:t>data </a:t>
            </a:r>
            <a:r>
              <a:rPr lang="en-US" sz="3600" dirty="0">
                <a:solidFill>
                  <a:srgbClr val="FFFFFF"/>
                </a:solidFill>
              </a:rPr>
              <a:t>into knowledge</a:t>
            </a:r>
            <a:r>
              <a:rPr lang="en-US" sz="3600" dirty="0" smtClean="0">
                <a:solidFill>
                  <a:srgbClr val="FFFFFF"/>
                </a:solidFill>
              </a:rPr>
              <a:t>.</a:t>
            </a:r>
            <a:endParaRPr lang="en-US" sz="3600" dirty="0">
              <a:solidFill>
                <a:srgbClr val="FFFFFF"/>
              </a:solidFill>
            </a:endParaRPr>
          </a:p>
        </p:txBody>
      </p:sp>
    </p:spTree>
    <p:extLst>
      <p:ext uri="{BB962C8B-B14F-4D97-AF65-F5344CB8AC3E}">
        <p14:creationId xmlns:p14="http://schemas.microsoft.com/office/powerpoint/2010/main" val="2024099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Arrow 14"/>
          <p:cNvSpPr/>
          <p:nvPr/>
        </p:nvSpPr>
        <p:spPr>
          <a:xfrm rot="19107208">
            <a:off x="-48906" y="2037727"/>
            <a:ext cx="8936361" cy="2629607"/>
          </a:xfrm>
          <a:prstGeom prst="rightArrow">
            <a:avLst>
              <a:gd name="adj1" fmla="val 50000"/>
              <a:gd name="adj2" fmla="val 91077"/>
            </a:avLst>
          </a:prstGeom>
          <a:gradFill flip="none" rotWithShape="1">
            <a:gsLst>
              <a:gs pos="0">
                <a:schemeClr val="bg1">
                  <a:lumMod val="65000"/>
                </a:schemeClr>
              </a:gs>
              <a:gs pos="100000">
                <a:schemeClr val="bg2">
                  <a:lumMod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2976472" y="2101570"/>
            <a:ext cx="4907262" cy="923330"/>
          </a:xfrm>
          <a:prstGeom prst="rect">
            <a:avLst/>
          </a:prstGeom>
        </p:spPr>
        <p:txBody>
          <a:bodyPr wrap="square">
            <a:spAutoFit/>
          </a:bodyPr>
          <a:lstStyle/>
          <a:p>
            <a:r>
              <a:rPr lang="en-US" sz="5400" dirty="0" smtClean="0">
                <a:solidFill>
                  <a:srgbClr val="FFFFFF"/>
                </a:solidFill>
                <a:cs typeface="Arial Black"/>
              </a:rPr>
              <a:t>KNOWLEDGE</a:t>
            </a:r>
            <a:endParaRPr lang="en-US" sz="5400" dirty="0">
              <a:solidFill>
                <a:srgbClr val="FFFFFF"/>
              </a:solidFill>
              <a:cs typeface="Arial Black"/>
            </a:endParaRPr>
          </a:p>
        </p:txBody>
      </p:sp>
      <p:sp>
        <p:nvSpPr>
          <p:cNvPr id="5" name="Rectangle 4"/>
          <p:cNvSpPr/>
          <p:nvPr/>
        </p:nvSpPr>
        <p:spPr>
          <a:xfrm>
            <a:off x="203195" y="5869001"/>
            <a:ext cx="2158129" cy="923330"/>
          </a:xfrm>
          <a:prstGeom prst="rect">
            <a:avLst/>
          </a:prstGeom>
        </p:spPr>
        <p:txBody>
          <a:bodyPr wrap="square">
            <a:spAutoFit/>
          </a:bodyPr>
          <a:lstStyle/>
          <a:p>
            <a:r>
              <a:rPr lang="en-US" sz="5400" dirty="0" smtClean="0">
                <a:solidFill>
                  <a:srgbClr val="FFFFFF"/>
                </a:solidFill>
                <a:cs typeface="Arial Black"/>
              </a:rPr>
              <a:t>DATA</a:t>
            </a:r>
            <a:endParaRPr lang="en-US" sz="5400" dirty="0">
              <a:cs typeface="Arial Black"/>
            </a:endParaRPr>
          </a:p>
        </p:txBody>
      </p:sp>
      <p:sp>
        <p:nvSpPr>
          <p:cNvPr id="6" name="Rectangle 5"/>
          <p:cNvSpPr/>
          <p:nvPr/>
        </p:nvSpPr>
        <p:spPr>
          <a:xfrm>
            <a:off x="783302" y="3985286"/>
            <a:ext cx="5020597" cy="923330"/>
          </a:xfrm>
          <a:prstGeom prst="rect">
            <a:avLst/>
          </a:prstGeom>
        </p:spPr>
        <p:txBody>
          <a:bodyPr wrap="square">
            <a:spAutoFit/>
          </a:bodyPr>
          <a:lstStyle/>
          <a:p>
            <a:r>
              <a:rPr lang="en-US" sz="5400" dirty="0" smtClean="0">
                <a:solidFill>
                  <a:srgbClr val="FFFFFF"/>
                </a:solidFill>
                <a:cs typeface="Arial Black"/>
              </a:rPr>
              <a:t>INFORMATION</a:t>
            </a:r>
            <a:endParaRPr lang="en-US" sz="2800" dirty="0">
              <a:cs typeface="Arial Black"/>
            </a:endParaRPr>
          </a:p>
        </p:txBody>
      </p:sp>
      <p:sp>
        <p:nvSpPr>
          <p:cNvPr id="7" name="Rectangle 6"/>
          <p:cNvSpPr/>
          <p:nvPr/>
        </p:nvSpPr>
        <p:spPr>
          <a:xfrm>
            <a:off x="6075122" y="217854"/>
            <a:ext cx="3768949" cy="923330"/>
          </a:xfrm>
          <a:prstGeom prst="rect">
            <a:avLst/>
          </a:prstGeom>
        </p:spPr>
        <p:txBody>
          <a:bodyPr wrap="square">
            <a:spAutoFit/>
          </a:bodyPr>
          <a:lstStyle/>
          <a:p>
            <a:r>
              <a:rPr lang="en-US" sz="5400" dirty="0" smtClean="0">
                <a:solidFill>
                  <a:srgbClr val="FFFFFF"/>
                </a:solidFill>
                <a:cs typeface="Arial Black"/>
              </a:rPr>
              <a:t>WISDOM</a:t>
            </a:r>
            <a:endParaRPr lang="en-US" sz="5400" dirty="0">
              <a:solidFill>
                <a:srgbClr val="FFFFFF"/>
              </a:solidFill>
              <a:cs typeface="Arial Black"/>
            </a:endParaRPr>
          </a:p>
        </p:txBody>
      </p:sp>
      <p:sp>
        <p:nvSpPr>
          <p:cNvPr id="8" name="TextBox 7"/>
          <p:cNvSpPr txBox="1"/>
          <p:nvPr/>
        </p:nvSpPr>
        <p:spPr>
          <a:xfrm>
            <a:off x="1016012" y="5187546"/>
            <a:ext cx="2624666" cy="646331"/>
          </a:xfrm>
          <a:prstGeom prst="rect">
            <a:avLst/>
          </a:prstGeom>
          <a:noFill/>
        </p:spPr>
        <p:txBody>
          <a:bodyPr wrap="square" rtlCol="0">
            <a:spAutoFit/>
          </a:bodyPr>
          <a:lstStyle/>
          <a:p>
            <a:pPr algn="ctr"/>
            <a:r>
              <a:rPr lang="en-US" sz="3600" b="1" i="1" dirty="0" smtClean="0">
                <a:solidFill>
                  <a:srgbClr val="FFFF00"/>
                </a:solidFill>
              </a:rPr>
              <a:t>STRUCTURE</a:t>
            </a:r>
            <a:endParaRPr lang="en-US" sz="3600" b="1" i="1" dirty="0" smtClean="0">
              <a:solidFill>
                <a:srgbClr val="FFFF00"/>
              </a:solidFill>
            </a:endParaRPr>
          </a:p>
        </p:txBody>
      </p:sp>
      <p:sp>
        <p:nvSpPr>
          <p:cNvPr id="9" name="TextBox 8"/>
          <p:cNvSpPr txBox="1"/>
          <p:nvPr/>
        </p:nvSpPr>
        <p:spPr>
          <a:xfrm>
            <a:off x="2933712" y="3307946"/>
            <a:ext cx="2624666" cy="646331"/>
          </a:xfrm>
          <a:prstGeom prst="rect">
            <a:avLst/>
          </a:prstGeom>
          <a:noFill/>
        </p:spPr>
        <p:txBody>
          <a:bodyPr wrap="square" rtlCol="0">
            <a:spAutoFit/>
          </a:bodyPr>
          <a:lstStyle/>
          <a:p>
            <a:pPr algn="ctr"/>
            <a:r>
              <a:rPr lang="en-US" sz="3600" b="1" i="1" dirty="0" smtClean="0">
                <a:solidFill>
                  <a:srgbClr val="FFFF00"/>
                </a:solidFill>
              </a:rPr>
              <a:t>CONTEXT</a:t>
            </a:r>
            <a:endParaRPr lang="en-US" sz="3600" b="1" i="1" dirty="0" smtClean="0">
              <a:solidFill>
                <a:srgbClr val="FFFF00"/>
              </a:solidFill>
            </a:endParaRPr>
          </a:p>
        </p:txBody>
      </p:sp>
      <p:sp>
        <p:nvSpPr>
          <p:cNvPr id="10" name="TextBox 9"/>
          <p:cNvSpPr txBox="1"/>
          <p:nvPr/>
        </p:nvSpPr>
        <p:spPr>
          <a:xfrm>
            <a:off x="5143788" y="1377546"/>
            <a:ext cx="3314411" cy="646331"/>
          </a:xfrm>
          <a:prstGeom prst="rect">
            <a:avLst/>
          </a:prstGeom>
          <a:noFill/>
        </p:spPr>
        <p:txBody>
          <a:bodyPr wrap="square" rtlCol="0">
            <a:spAutoFit/>
          </a:bodyPr>
          <a:lstStyle/>
          <a:p>
            <a:pPr algn="ctr"/>
            <a:r>
              <a:rPr lang="en-US" sz="3600" b="1" i="1" dirty="0" smtClean="0">
                <a:solidFill>
                  <a:srgbClr val="FFFF00"/>
                </a:solidFill>
              </a:rPr>
              <a:t>APPLICATION</a:t>
            </a:r>
            <a:endParaRPr lang="en-US" sz="3600" b="1" i="1" dirty="0" smtClean="0">
              <a:solidFill>
                <a:srgbClr val="FFFF00"/>
              </a:solidFill>
            </a:endParaRPr>
          </a:p>
        </p:txBody>
      </p:sp>
    </p:spTree>
    <p:extLst>
      <p:ext uri="{BB962C8B-B14F-4D97-AF65-F5344CB8AC3E}">
        <p14:creationId xmlns:p14="http://schemas.microsoft.com/office/powerpoint/2010/main" val="3936653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0361-Q15-Salmon-Index-page-Banner_Towe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37668" cy="6858000"/>
          </a:xfrm>
          <a:prstGeom prst="rect">
            <a:avLst/>
          </a:prstGeom>
        </p:spPr>
      </p:pic>
    </p:spTree>
    <p:extLst>
      <p:ext uri="{BB962C8B-B14F-4D97-AF65-F5344CB8AC3E}">
        <p14:creationId xmlns:p14="http://schemas.microsoft.com/office/powerpoint/2010/main" val="16559731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 y="815939"/>
            <a:ext cx="9332978" cy="845907"/>
          </a:xfrm>
        </p:spPr>
        <p:txBody>
          <a:bodyPr>
            <a:noAutofit/>
          </a:bodyPr>
          <a:lstStyle/>
          <a:p>
            <a:pPr algn="ctr"/>
            <a:r>
              <a:rPr lang="en-US" sz="5400" dirty="0" smtClean="0">
                <a:latin typeface="+mn-lt"/>
              </a:rPr>
              <a:t>Salmon are Resilient.</a:t>
            </a:r>
            <a:endParaRPr lang="en-US" sz="5400" dirty="0">
              <a:latin typeface="+mn-lt"/>
            </a:endParaRPr>
          </a:p>
        </p:txBody>
      </p:sp>
      <p:sp>
        <p:nvSpPr>
          <p:cNvPr id="3" name="Content Placeholder 2"/>
          <p:cNvSpPr>
            <a:spLocks noGrp="1"/>
          </p:cNvSpPr>
          <p:nvPr>
            <p:ph idx="1"/>
          </p:nvPr>
        </p:nvSpPr>
        <p:spPr>
          <a:xfrm>
            <a:off x="716731" y="2768304"/>
            <a:ext cx="9073447" cy="5257799"/>
          </a:xfrm>
        </p:spPr>
        <p:txBody>
          <a:bodyPr>
            <a:noAutofit/>
          </a:bodyPr>
          <a:lstStyle/>
          <a:p>
            <a:pPr>
              <a:lnSpc>
                <a:spcPct val="50000"/>
              </a:lnSpc>
            </a:pPr>
            <a:r>
              <a:rPr lang="en-US" sz="3600" dirty="0" smtClean="0">
                <a:latin typeface="+mn-lt"/>
              </a:rPr>
              <a:t>So: Salmon systems are resilient.</a:t>
            </a:r>
          </a:p>
          <a:p>
            <a:pPr>
              <a:lnSpc>
                <a:spcPct val="50000"/>
              </a:lnSpc>
            </a:pPr>
            <a:endParaRPr lang="en-US" sz="3600" dirty="0" smtClean="0">
              <a:latin typeface="+mn-lt"/>
            </a:endParaRPr>
          </a:p>
          <a:p>
            <a:pPr>
              <a:lnSpc>
                <a:spcPct val="50000"/>
              </a:lnSpc>
            </a:pPr>
            <a:r>
              <a:rPr lang="en-US" sz="3600" dirty="0" smtClean="0">
                <a:latin typeface="+mn-lt"/>
              </a:rPr>
              <a:t>So: Management is nimble.</a:t>
            </a:r>
          </a:p>
          <a:p>
            <a:pPr>
              <a:lnSpc>
                <a:spcPct val="50000"/>
              </a:lnSpc>
            </a:pPr>
            <a:endParaRPr lang="en-US" sz="3600" dirty="0" smtClean="0">
              <a:latin typeface="+mn-lt"/>
            </a:endParaRPr>
          </a:p>
          <a:p>
            <a:pPr>
              <a:lnSpc>
                <a:spcPct val="50000"/>
              </a:lnSpc>
            </a:pPr>
            <a:r>
              <a:rPr lang="en-US" sz="3600" dirty="0" smtClean="0">
                <a:latin typeface="+mn-lt"/>
              </a:rPr>
              <a:t>So: Decisions are fast and smart.</a:t>
            </a:r>
            <a:endParaRPr lang="en-US" sz="3600" dirty="0">
              <a:latin typeface="+mn-lt"/>
            </a:endParaRPr>
          </a:p>
          <a:p>
            <a:pPr>
              <a:lnSpc>
                <a:spcPct val="50000"/>
              </a:lnSpc>
            </a:pPr>
            <a:endParaRPr lang="en-US" sz="3600" dirty="0">
              <a:latin typeface="+mn-lt"/>
            </a:endParaRPr>
          </a:p>
          <a:p>
            <a:pPr>
              <a:lnSpc>
                <a:spcPct val="50000"/>
              </a:lnSpc>
            </a:pPr>
            <a:r>
              <a:rPr lang="en-US" sz="3600" dirty="0" smtClean="0">
                <a:latin typeface="+mn-lt"/>
              </a:rPr>
              <a:t>So: Information flow is much better.</a:t>
            </a:r>
          </a:p>
          <a:p>
            <a:pPr>
              <a:lnSpc>
                <a:spcPct val="50000"/>
              </a:lnSpc>
            </a:pPr>
            <a:endParaRPr lang="en-US" sz="3600" dirty="0">
              <a:latin typeface="+mn-lt"/>
            </a:endParaRPr>
          </a:p>
          <a:p>
            <a:pPr>
              <a:lnSpc>
                <a:spcPct val="50000"/>
              </a:lnSpc>
            </a:pPr>
            <a:r>
              <a:rPr lang="en-US" sz="3600" dirty="0"/>
              <a:t>So</a:t>
            </a:r>
            <a:r>
              <a:rPr lang="en-US" sz="3600" dirty="0" smtClean="0"/>
              <a:t>: H</a:t>
            </a:r>
            <a:r>
              <a:rPr lang="en-US" sz="3600" dirty="0" smtClean="0">
                <a:latin typeface="+mn-lt"/>
              </a:rPr>
              <a:t>ow? Exactly?</a:t>
            </a:r>
            <a:endParaRPr lang="en-US" sz="3600" dirty="0">
              <a:latin typeface="+mn-lt"/>
            </a:endParaRPr>
          </a:p>
        </p:txBody>
      </p:sp>
      <p:sp>
        <p:nvSpPr>
          <p:cNvPr id="5" name="Rectangle 4"/>
          <p:cNvSpPr/>
          <p:nvPr/>
        </p:nvSpPr>
        <p:spPr>
          <a:xfrm>
            <a:off x="70552" y="237818"/>
            <a:ext cx="5121168" cy="584776"/>
          </a:xfrm>
          <a:prstGeom prst="rect">
            <a:avLst/>
          </a:prstGeom>
        </p:spPr>
        <p:txBody>
          <a:bodyPr wrap="square">
            <a:spAutoFit/>
          </a:bodyPr>
          <a:lstStyle/>
          <a:p>
            <a:r>
              <a:rPr lang="en-US" sz="3200" i="1" dirty="0" smtClean="0">
                <a:solidFill>
                  <a:schemeClr val="bg1"/>
                </a:solidFill>
              </a:rPr>
              <a:t>Overarching Goal of IYS</a:t>
            </a:r>
            <a:endParaRPr lang="en-US" sz="3200" dirty="0">
              <a:solidFill>
                <a:schemeClr val="bg1"/>
              </a:solidFill>
            </a:endParaRPr>
          </a:p>
        </p:txBody>
      </p:sp>
      <p:sp>
        <p:nvSpPr>
          <p:cNvPr id="4" name="Rectangle 3"/>
          <p:cNvSpPr/>
          <p:nvPr/>
        </p:nvSpPr>
        <p:spPr>
          <a:xfrm>
            <a:off x="2338259" y="1653330"/>
            <a:ext cx="3999562" cy="707886"/>
          </a:xfrm>
          <a:prstGeom prst="rect">
            <a:avLst/>
          </a:prstGeom>
        </p:spPr>
        <p:txBody>
          <a:bodyPr wrap="none">
            <a:spAutoFit/>
          </a:bodyPr>
          <a:lstStyle/>
          <a:p>
            <a:pPr algn="ctr"/>
            <a:r>
              <a:rPr lang="en-US" sz="4000" dirty="0">
                <a:solidFill>
                  <a:srgbClr val="FD6666"/>
                </a:solidFill>
              </a:rPr>
              <a:t>Survive surprise.</a:t>
            </a:r>
            <a:endParaRPr lang="en-US" sz="4000" dirty="0"/>
          </a:p>
        </p:txBody>
      </p:sp>
    </p:spTree>
    <p:extLst>
      <p:ext uri="{BB962C8B-B14F-4D97-AF65-F5344CB8AC3E}">
        <p14:creationId xmlns:p14="http://schemas.microsoft.com/office/powerpoint/2010/main" val="33652894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75005"/>
            <a:ext cx="8229600" cy="845907"/>
          </a:xfrm>
        </p:spPr>
        <p:txBody>
          <a:bodyPr>
            <a:normAutofit/>
          </a:bodyPr>
          <a:lstStyle/>
          <a:p>
            <a:r>
              <a:rPr lang="en-US" sz="4400" dirty="0" smtClean="0"/>
              <a:t>How, Indeed.</a:t>
            </a:r>
            <a:endParaRPr lang="en-US" sz="4400" dirty="0"/>
          </a:p>
        </p:txBody>
      </p:sp>
      <p:sp>
        <p:nvSpPr>
          <p:cNvPr id="5" name="TextBox 4"/>
          <p:cNvSpPr txBox="1"/>
          <p:nvPr/>
        </p:nvSpPr>
        <p:spPr>
          <a:xfrm>
            <a:off x="887847" y="1685703"/>
            <a:ext cx="7798953" cy="3970318"/>
          </a:xfrm>
          <a:prstGeom prst="rect">
            <a:avLst/>
          </a:prstGeom>
          <a:noFill/>
        </p:spPr>
        <p:txBody>
          <a:bodyPr wrap="square" rtlCol="0">
            <a:spAutoFit/>
          </a:bodyPr>
          <a:lstStyle/>
          <a:p>
            <a:r>
              <a:rPr lang="en-US" sz="3200" i="1" dirty="0" smtClean="0">
                <a:solidFill>
                  <a:schemeClr val="bg1"/>
                </a:solidFill>
              </a:rPr>
              <a:t>“Bottom </a:t>
            </a:r>
            <a:r>
              <a:rPr lang="en-US" sz="3200" i="1" dirty="0">
                <a:solidFill>
                  <a:schemeClr val="bg1"/>
                </a:solidFill>
              </a:rPr>
              <a:t>line is that there </a:t>
            </a:r>
            <a:r>
              <a:rPr lang="en-US" sz="3200" i="1" dirty="0" smtClean="0">
                <a:solidFill>
                  <a:schemeClr val="bg1"/>
                </a:solidFill>
              </a:rPr>
              <a:t>are</a:t>
            </a:r>
          </a:p>
          <a:p>
            <a:r>
              <a:rPr lang="en-US" sz="3200" i="1" dirty="0" smtClean="0">
                <a:solidFill>
                  <a:schemeClr val="bg1"/>
                </a:solidFill>
              </a:rPr>
              <a:t> NOT </a:t>
            </a:r>
            <a:r>
              <a:rPr lang="en-US" sz="3200" i="1" dirty="0">
                <a:solidFill>
                  <a:schemeClr val="bg1"/>
                </a:solidFill>
              </a:rPr>
              <a:t>enough corners of desks </a:t>
            </a:r>
            <a:endParaRPr lang="en-US" sz="3200" i="1" dirty="0" smtClean="0">
              <a:solidFill>
                <a:schemeClr val="bg1"/>
              </a:solidFill>
            </a:endParaRPr>
          </a:p>
          <a:p>
            <a:r>
              <a:rPr lang="en-US" sz="3200" i="1" dirty="0" smtClean="0">
                <a:solidFill>
                  <a:schemeClr val="bg1"/>
                </a:solidFill>
              </a:rPr>
              <a:t> for </a:t>
            </a:r>
            <a:r>
              <a:rPr lang="en-US" sz="3200" i="1" dirty="0">
                <a:solidFill>
                  <a:schemeClr val="bg1"/>
                </a:solidFill>
              </a:rPr>
              <a:t>this to sit on with existing staff </a:t>
            </a:r>
            <a:r>
              <a:rPr lang="en-US" sz="3200" i="1" dirty="0" smtClean="0">
                <a:solidFill>
                  <a:schemeClr val="bg1"/>
                </a:solidFill>
              </a:rPr>
              <a:t> </a:t>
            </a:r>
          </a:p>
          <a:p>
            <a:r>
              <a:rPr lang="en-US" sz="3200" i="1" dirty="0" smtClean="0">
                <a:solidFill>
                  <a:schemeClr val="bg1"/>
                </a:solidFill>
              </a:rPr>
              <a:t> who </a:t>
            </a:r>
            <a:r>
              <a:rPr lang="en-US" sz="3200" i="1" dirty="0">
                <a:solidFill>
                  <a:schemeClr val="bg1"/>
                </a:solidFill>
              </a:rPr>
              <a:t>have the </a:t>
            </a:r>
            <a:r>
              <a:rPr lang="en-US" sz="3200" i="1" dirty="0" smtClean="0">
                <a:solidFill>
                  <a:schemeClr val="bg1"/>
                </a:solidFill>
              </a:rPr>
              <a:t>necessary</a:t>
            </a:r>
          </a:p>
          <a:p>
            <a:r>
              <a:rPr lang="en-US" sz="3200" i="1" dirty="0" smtClean="0">
                <a:solidFill>
                  <a:schemeClr val="bg1"/>
                </a:solidFill>
              </a:rPr>
              <a:t> breadth </a:t>
            </a:r>
            <a:r>
              <a:rPr lang="en-US" sz="3200" i="1" dirty="0">
                <a:solidFill>
                  <a:schemeClr val="bg1"/>
                </a:solidFill>
              </a:rPr>
              <a:t>and depth of </a:t>
            </a:r>
            <a:r>
              <a:rPr lang="en-US" sz="3200" i="1" dirty="0" smtClean="0">
                <a:solidFill>
                  <a:schemeClr val="bg1"/>
                </a:solidFill>
              </a:rPr>
              <a:t>understanding</a:t>
            </a:r>
          </a:p>
          <a:p>
            <a:r>
              <a:rPr lang="en-US" sz="3200" i="1" dirty="0">
                <a:solidFill>
                  <a:schemeClr val="bg1"/>
                </a:solidFill>
              </a:rPr>
              <a:t> </a:t>
            </a:r>
            <a:r>
              <a:rPr lang="en-US" sz="3200" i="1" dirty="0" smtClean="0">
                <a:solidFill>
                  <a:schemeClr val="bg1"/>
                </a:solidFill>
              </a:rPr>
              <a:t>to </a:t>
            </a:r>
            <a:r>
              <a:rPr lang="en-US" sz="3200" i="1" dirty="0">
                <a:solidFill>
                  <a:schemeClr val="bg1"/>
                </a:solidFill>
              </a:rPr>
              <a:t>actually deliver the work</a:t>
            </a:r>
            <a:r>
              <a:rPr lang="en-US" sz="3200" i="1" dirty="0" smtClean="0">
                <a:solidFill>
                  <a:schemeClr val="bg1"/>
                </a:solidFill>
              </a:rPr>
              <a:t>.</a:t>
            </a:r>
            <a:r>
              <a:rPr lang="en-US" sz="2800" dirty="0" smtClean="0">
                <a:solidFill>
                  <a:schemeClr val="bg1"/>
                </a:solidFill>
              </a:rPr>
              <a:t>”</a:t>
            </a:r>
          </a:p>
          <a:p>
            <a:endParaRPr lang="en-US" sz="2800" dirty="0" smtClean="0">
              <a:solidFill>
                <a:schemeClr val="bg1"/>
              </a:solidFill>
            </a:endParaRPr>
          </a:p>
          <a:p>
            <a:r>
              <a:rPr lang="en-US" sz="3200" dirty="0" smtClean="0">
                <a:solidFill>
                  <a:schemeClr val="bg1"/>
                </a:solidFill>
              </a:rPr>
              <a:t>   - Richard Bailey, DFO.  2018-09-14</a:t>
            </a:r>
          </a:p>
        </p:txBody>
      </p:sp>
    </p:spTree>
    <p:extLst>
      <p:ext uri="{BB962C8B-B14F-4D97-AF65-F5344CB8AC3E}">
        <p14:creationId xmlns:p14="http://schemas.microsoft.com/office/powerpoint/2010/main" val="21195292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999"/>
            <a:ext cx="9061284" cy="845907"/>
          </a:xfrm>
        </p:spPr>
        <p:txBody>
          <a:bodyPr>
            <a:normAutofit/>
          </a:bodyPr>
          <a:lstStyle/>
          <a:p>
            <a:pPr algn="ctr"/>
            <a:r>
              <a:rPr lang="en-US" sz="4400" dirty="0" smtClean="0"/>
              <a:t>Knowledge Flow</a:t>
            </a:r>
            <a:endParaRPr lang="en-US" sz="4400" dirty="0"/>
          </a:p>
        </p:txBody>
      </p:sp>
      <p:sp>
        <p:nvSpPr>
          <p:cNvPr id="3" name="Content Placeholder 2"/>
          <p:cNvSpPr>
            <a:spLocks noGrp="1"/>
          </p:cNvSpPr>
          <p:nvPr>
            <p:ph idx="1"/>
          </p:nvPr>
        </p:nvSpPr>
        <p:spPr>
          <a:xfrm>
            <a:off x="457199" y="1269342"/>
            <a:ext cx="8686801" cy="5405958"/>
          </a:xfrm>
        </p:spPr>
        <p:txBody>
          <a:bodyPr>
            <a:normAutofit/>
          </a:bodyPr>
          <a:lstStyle/>
          <a:p>
            <a:pPr>
              <a:spcBef>
                <a:spcPts val="0"/>
              </a:spcBef>
              <a:spcAft>
                <a:spcPts val="2400"/>
              </a:spcAft>
            </a:pPr>
            <a:r>
              <a:rPr lang="en-US" dirty="0" smtClean="0"/>
              <a:t>“...sustainable </a:t>
            </a:r>
            <a:r>
              <a:rPr lang="en-US" dirty="0"/>
              <a:t>ecosystem management depends strongly on the acquisition and use of integrated systems of knowledge that continuously replace outmoded techniques as our understanding </a:t>
            </a:r>
            <a:r>
              <a:rPr lang="en-US" dirty="0" smtClean="0"/>
              <a:t>evolves.</a:t>
            </a:r>
          </a:p>
          <a:p>
            <a:pPr>
              <a:spcBef>
                <a:spcPts val="0"/>
              </a:spcBef>
              <a:spcAft>
                <a:spcPts val="2400"/>
              </a:spcAft>
            </a:pPr>
            <a:r>
              <a:rPr lang="en-US" dirty="0" smtClean="0"/>
              <a:t>Unobstructed </a:t>
            </a:r>
            <a:r>
              <a:rPr lang="en-US" dirty="0"/>
              <a:t>knowledge flow between </a:t>
            </a:r>
            <a:r>
              <a:rPr lang="en-US" dirty="0" smtClean="0"/>
              <a:t>science and management is </a:t>
            </a:r>
            <a:r>
              <a:rPr lang="en-US" dirty="0"/>
              <a:t>particularly important in times of significant </a:t>
            </a:r>
            <a:r>
              <a:rPr lang="en-US" dirty="0" smtClean="0"/>
              <a:t>change</a:t>
            </a:r>
            <a:r>
              <a:rPr lang="mr-IN" dirty="0" smtClean="0"/>
              <a:t>…</a:t>
            </a:r>
            <a:r>
              <a:rPr lang="en-US" dirty="0" smtClean="0"/>
              <a:t>" </a:t>
            </a:r>
            <a:endParaRPr lang="en-US" dirty="0"/>
          </a:p>
        </p:txBody>
      </p:sp>
      <p:sp>
        <p:nvSpPr>
          <p:cNvPr id="4" name="Rectangle 3"/>
          <p:cNvSpPr/>
          <p:nvPr/>
        </p:nvSpPr>
        <p:spPr>
          <a:xfrm>
            <a:off x="4861115" y="6326081"/>
            <a:ext cx="4333861" cy="584776"/>
          </a:xfrm>
          <a:prstGeom prst="rect">
            <a:avLst/>
          </a:prstGeom>
        </p:spPr>
        <p:txBody>
          <a:bodyPr wrap="square">
            <a:spAutoFit/>
          </a:bodyPr>
          <a:lstStyle/>
          <a:p>
            <a:r>
              <a:rPr lang="en-US" sz="1200" baseline="30000" dirty="0">
                <a:solidFill>
                  <a:schemeClr val="bg1"/>
                </a:solidFill>
              </a:rPr>
              <a:t>Roux, D. J., K. H. Rogers, H. C. Biggs, P. J. Ashton and A. Sergeant. 2006. </a:t>
            </a:r>
            <a:r>
              <a:rPr lang="en-US" sz="1200" baseline="30000" dirty="0" smtClean="0">
                <a:solidFill>
                  <a:schemeClr val="bg1"/>
                </a:solidFill>
              </a:rPr>
              <a:t/>
            </a:r>
            <a:br>
              <a:rPr lang="en-US" sz="1200" baseline="30000" dirty="0" smtClean="0">
                <a:solidFill>
                  <a:schemeClr val="bg1"/>
                </a:solidFill>
              </a:rPr>
            </a:br>
            <a:r>
              <a:rPr lang="en-US" sz="1200" baseline="30000" dirty="0" smtClean="0">
                <a:solidFill>
                  <a:schemeClr val="bg1"/>
                </a:solidFill>
              </a:rPr>
              <a:t>Bridging </a:t>
            </a:r>
            <a:r>
              <a:rPr lang="en-US" sz="1200" baseline="30000" dirty="0">
                <a:solidFill>
                  <a:schemeClr val="bg1"/>
                </a:solidFill>
              </a:rPr>
              <a:t>the science– management divide: moving from unidirectional </a:t>
            </a:r>
            <a:r>
              <a:rPr lang="en-US" sz="1200" baseline="30000" dirty="0" smtClean="0">
                <a:solidFill>
                  <a:schemeClr val="bg1"/>
                </a:solidFill>
              </a:rPr>
              <a:t/>
            </a:r>
            <a:br>
              <a:rPr lang="en-US" sz="1200" baseline="30000" dirty="0" smtClean="0">
                <a:solidFill>
                  <a:schemeClr val="bg1"/>
                </a:solidFill>
              </a:rPr>
            </a:br>
            <a:r>
              <a:rPr lang="en-US" sz="1200" baseline="30000" dirty="0" smtClean="0">
                <a:solidFill>
                  <a:schemeClr val="bg1"/>
                </a:solidFill>
              </a:rPr>
              <a:t>knowledge </a:t>
            </a:r>
            <a:r>
              <a:rPr lang="en-US" sz="1200" baseline="30000" dirty="0">
                <a:solidFill>
                  <a:schemeClr val="bg1"/>
                </a:solidFill>
              </a:rPr>
              <a:t>transfer to knowledge interfacing and sharing. </a:t>
            </a:r>
            <a:r>
              <a:rPr lang="en-US" sz="1200" i="1" baseline="30000" dirty="0">
                <a:solidFill>
                  <a:schemeClr val="bg1"/>
                </a:solidFill>
              </a:rPr>
              <a:t>Ecology and Society </a:t>
            </a:r>
            <a:r>
              <a:rPr lang="en-US" sz="1200" b="1" baseline="30000" dirty="0" smtClean="0">
                <a:solidFill>
                  <a:schemeClr val="bg1"/>
                </a:solidFill>
              </a:rPr>
              <a:t>11</a:t>
            </a:r>
            <a:r>
              <a:rPr lang="en-US" sz="1200" baseline="30000" dirty="0" smtClean="0">
                <a:solidFill>
                  <a:schemeClr val="bg1"/>
                </a:solidFill>
              </a:rPr>
              <a:t>:4.</a:t>
            </a:r>
            <a:br>
              <a:rPr lang="en-US" sz="1200" baseline="30000" dirty="0" smtClean="0">
                <a:solidFill>
                  <a:schemeClr val="bg1"/>
                </a:solidFill>
              </a:rPr>
            </a:br>
            <a:r>
              <a:rPr lang="en-US" sz="1200" baseline="30000" dirty="0" smtClean="0">
                <a:solidFill>
                  <a:schemeClr val="bg1"/>
                </a:solidFill>
              </a:rPr>
              <a:t> http</a:t>
            </a:r>
            <a:r>
              <a:rPr lang="en-US" sz="1200" baseline="30000" dirty="0">
                <a:solidFill>
                  <a:schemeClr val="bg1"/>
                </a:solidFill>
              </a:rPr>
              <a:t>://</a:t>
            </a:r>
            <a:r>
              <a:rPr lang="en-US" sz="1200" baseline="30000" dirty="0" err="1">
                <a:solidFill>
                  <a:schemeClr val="bg1"/>
                </a:solidFill>
              </a:rPr>
              <a:t>www.ecologyandsociety.org</a:t>
            </a:r>
            <a:r>
              <a:rPr lang="en-US" sz="1200" baseline="30000" dirty="0">
                <a:solidFill>
                  <a:schemeClr val="bg1"/>
                </a:solidFill>
              </a:rPr>
              <a:t>/vol11/iss1/art4/</a:t>
            </a:r>
          </a:p>
        </p:txBody>
      </p:sp>
    </p:spTree>
    <p:extLst>
      <p:ext uri="{BB962C8B-B14F-4D97-AF65-F5344CB8AC3E}">
        <p14:creationId xmlns:p14="http://schemas.microsoft.com/office/powerpoint/2010/main" val="2856141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9010" y="0"/>
            <a:ext cx="9124990" cy="6858000"/>
            <a:chOff x="19010" y="0"/>
            <a:chExt cx="9124990" cy="6858000"/>
          </a:xfrm>
        </p:grpSpPr>
        <p:pic>
          <p:nvPicPr>
            <p:cNvPr id="3" name="Picture 2" descr="Frankenstein old movi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010" y="0"/>
              <a:ext cx="9124990" cy="6858000"/>
            </a:xfrm>
            <a:prstGeom prst="rect">
              <a:avLst/>
            </a:prstGeom>
          </p:spPr>
        </p:pic>
        <p:cxnSp>
          <p:nvCxnSpPr>
            <p:cNvPr id="4" name="Straight Arrow Connector 3"/>
            <p:cNvCxnSpPr/>
            <p:nvPr/>
          </p:nvCxnSpPr>
          <p:spPr>
            <a:xfrm>
              <a:off x="2169884" y="2072021"/>
              <a:ext cx="1183566" cy="556995"/>
            </a:xfrm>
            <a:prstGeom prst="straightConnector1">
              <a:avLst/>
            </a:prstGeom>
            <a:ln w="381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96805" y="1759748"/>
              <a:ext cx="2273178" cy="523220"/>
            </a:xfrm>
            <a:prstGeom prst="rect">
              <a:avLst/>
            </a:prstGeom>
            <a:noFill/>
          </p:spPr>
          <p:txBody>
            <a:bodyPr wrap="none" rtlCol="0">
              <a:spAutoFit/>
            </a:bodyPr>
            <a:lstStyle/>
            <a:p>
              <a:r>
                <a:rPr lang="en-US" sz="2800" dirty="0" smtClean="0">
                  <a:solidFill>
                    <a:srgbClr val="FFFFFF"/>
                  </a:solidFill>
                </a:rPr>
                <a:t>ECOLOGIST</a:t>
              </a:r>
            </a:p>
          </p:txBody>
        </p:sp>
        <p:cxnSp>
          <p:nvCxnSpPr>
            <p:cNvPr id="6" name="Straight Arrow Connector 5"/>
            <p:cNvCxnSpPr>
              <a:stCxn id="8" idx="3"/>
            </p:cNvCxnSpPr>
            <p:nvPr/>
          </p:nvCxnSpPr>
          <p:spPr>
            <a:xfrm>
              <a:off x="3045493" y="989730"/>
              <a:ext cx="1745150" cy="1728405"/>
            </a:xfrm>
            <a:prstGeom prst="straightConnector1">
              <a:avLst/>
            </a:prstGeom>
            <a:ln w="381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586017" y="4582521"/>
              <a:ext cx="4129331" cy="1065408"/>
            </a:xfrm>
            <a:prstGeom prst="straightConnector1">
              <a:avLst/>
            </a:prstGeom>
            <a:ln w="3810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6536" y="728120"/>
              <a:ext cx="2848957" cy="523220"/>
            </a:xfrm>
            <a:prstGeom prst="rect">
              <a:avLst/>
            </a:prstGeom>
            <a:noFill/>
          </p:spPr>
          <p:txBody>
            <a:bodyPr wrap="none" rtlCol="0">
              <a:spAutoFit/>
            </a:bodyPr>
            <a:lstStyle/>
            <a:p>
              <a:r>
                <a:rPr lang="en-US" sz="2800" dirty="0" smtClean="0">
                  <a:solidFill>
                    <a:srgbClr val="FFFFFF"/>
                  </a:solidFill>
                </a:rPr>
                <a:t>TECHNOLOGIST</a:t>
              </a:r>
            </a:p>
          </p:txBody>
        </p:sp>
        <p:sp>
          <p:nvSpPr>
            <p:cNvPr id="9" name="TextBox 8"/>
            <p:cNvSpPr txBox="1"/>
            <p:nvPr/>
          </p:nvSpPr>
          <p:spPr>
            <a:xfrm>
              <a:off x="708278" y="5432823"/>
              <a:ext cx="877739" cy="523220"/>
            </a:xfrm>
            <a:prstGeom prst="rect">
              <a:avLst/>
            </a:prstGeom>
            <a:noFill/>
          </p:spPr>
          <p:txBody>
            <a:bodyPr wrap="none" rtlCol="0">
              <a:spAutoFit/>
            </a:bodyPr>
            <a:lstStyle/>
            <a:p>
              <a:r>
                <a:rPr lang="en-US" sz="2800" dirty="0" smtClean="0">
                  <a:solidFill>
                    <a:srgbClr val="FFFFFF"/>
                  </a:solidFill>
                </a:rPr>
                <a:t>ISDL</a:t>
              </a:r>
            </a:p>
          </p:txBody>
        </p:sp>
      </p:grpSp>
    </p:spTree>
    <p:extLst>
      <p:ext uri="{BB962C8B-B14F-4D97-AF65-F5344CB8AC3E}">
        <p14:creationId xmlns:p14="http://schemas.microsoft.com/office/powerpoint/2010/main" val="38987964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800" dirty="0" err="1" smtClean="0">
            <a:solidFill>
              <a:srgbClr val="FFFFFF"/>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Presentation1.potx</Template>
  <TotalTime>37416</TotalTime>
  <Words>2114</Words>
  <Application>Microsoft Macintosh PowerPoint</Application>
  <PresentationFormat>On-screen Show (4:3)</PresentationFormat>
  <Paragraphs>263</Paragraphs>
  <Slides>48</Slides>
  <Notes>22</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International Salmon Data  Laboratory</vt:lpstr>
      <vt:lpstr>Background</vt:lpstr>
      <vt:lpstr>Background</vt:lpstr>
      <vt:lpstr>Salmon Ecologists Failed</vt:lpstr>
      <vt:lpstr>PowerPoint Presentation</vt:lpstr>
      <vt:lpstr>Salmon are Resilient.</vt:lpstr>
      <vt:lpstr>How, Indeed.</vt:lpstr>
      <vt:lpstr>Knowledge Flow</vt:lpstr>
      <vt:lpstr>PowerPoint Presentation</vt:lpstr>
      <vt:lpstr>PowerPoint Presentation</vt:lpstr>
      <vt:lpstr>Knowledge Growth</vt:lpstr>
      <vt:lpstr>PowerPoint Presentation</vt:lpstr>
      <vt:lpstr>PowerPoint Presentation</vt:lpstr>
      <vt:lpstr>PowerPoint Presentation</vt:lpstr>
      <vt:lpstr>PowerPoint Presentation</vt:lpstr>
      <vt:lpstr>PowerPoint Presentation</vt:lpstr>
      <vt:lpstr>International Salmon Data  Laboratory</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Ladysmith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DFO Salmon Net Survey</dc:title>
  <dc:creator>Scott Akenhead</dc:creator>
  <cp:lastModifiedBy>Scott Akenhead</cp:lastModifiedBy>
  <cp:revision>455</cp:revision>
  <dcterms:created xsi:type="dcterms:W3CDTF">2017-11-23T01:15:42Z</dcterms:created>
  <dcterms:modified xsi:type="dcterms:W3CDTF">2019-01-20T20:06:28Z</dcterms:modified>
</cp:coreProperties>
</file>